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7ADC05-708C-A98C-D5B8-21CB4C25E65E}" v="23" dt="2024-10-12T17:18:41.450"/>
    <p1510:client id="{D9908FBA-05FE-BF3F-4049-DB541DF52036}" v="37" dt="2024-10-12T13:58:38.371"/>
  </p1510:revLst>
</p1510:revInfo>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media/image1.png>
</file>

<file path=ppt/media/image10.png>
</file>

<file path=ppt/media/image11.png>
</file>

<file path=ppt/media/image12.jpe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345528-DE51-4BE8-8956-ABEF91CD5DCE}" type="datetimeFigureOut">
              <a:t>10/12/2024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25BF15-603C-4AFC-9B08-65B6805B0BA0}" type="slidenum">
              <a:t>‹#›</a:t>
            </a:fld>
            <a:endParaRPr lang="en-US"/>
          </a:p>
        </p:txBody>
      </p:sp>
    </p:spTree>
    <p:extLst>
      <p:ext uri="{BB962C8B-B14F-4D97-AF65-F5344CB8AC3E}">
        <p14:creationId xmlns:p14="http://schemas.microsoft.com/office/powerpoint/2010/main" val="2429206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presentation was automatically generated by PowerPoint Copilot based on content found in this document:
https://trainingcopilot-my.sharepoint.com/personal/trainer10_train-copilot_com/_layouts/15/Doc.aspx?sourcedoc=%7B97D8090D-4B91-4B2B-AC0D-F8440E456E99%7D&amp;file=Curriculum%20-%20Power%20BI%20-%20Oct%202024.docx&amp;action=default&amp;mobileredirect=true&amp;DefaultItemOpen=1
AI-generated content may be incorrect.</a:t>
            </a:r>
          </a:p>
        </p:txBody>
      </p:sp>
      <p:sp>
        <p:nvSpPr>
          <p:cNvPr id="4" name="Slide Number Placeholder 3"/>
          <p:cNvSpPr>
            <a:spLocks noGrp="1"/>
          </p:cNvSpPr>
          <p:nvPr>
            <p:ph type="sldNum" sz="quarter" idx="5"/>
          </p:nvPr>
        </p:nvSpPr>
        <p:spPr/>
        <p:txBody>
          <a:bodyPr/>
          <a:lstStyle/>
          <a:p>
            <a:fld id="{362F7279-C373-414F-BE9B-3DE7EBE8B3B0}" type="slidenum">
              <a:t>1</a:t>
            </a:fld>
            <a:endParaRPr lang="en-US"/>
          </a:p>
        </p:txBody>
      </p:sp>
    </p:spTree>
    <p:extLst>
      <p:ext uri="{BB962C8B-B14F-4D97-AF65-F5344CB8AC3E}">
        <p14:creationId xmlns:p14="http://schemas.microsoft.com/office/powerpoint/2010/main" val="27409744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illustrate table visualization, display sales by region using a table. Showcase the top 10 customers in descending order by sales amount. Use the Top N Filter from the Filters pane.
Original Content:
Table
To illustrate the application of table visualization, let's examine the following use case.
Display Sales by Region
Activity
Utilize a table visualization to showcase the top 10 customers, arranged in descending order according to their sales amount.
Hint: Use the Top N Filter from the Filters pane.
</a:t>
            </a:r>
          </a:p>
        </p:txBody>
      </p:sp>
      <p:sp>
        <p:nvSpPr>
          <p:cNvPr id="4" name="Slide Number Placeholder 3"/>
          <p:cNvSpPr>
            <a:spLocks noGrp="1"/>
          </p:cNvSpPr>
          <p:nvPr>
            <p:ph type="sldNum" sz="quarter" idx="5"/>
          </p:nvPr>
        </p:nvSpPr>
        <p:spPr/>
        <p:txBody>
          <a:bodyPr/>
          <a:lstStyle/>
          <a:p>
            <a:fld id="{362F7279-C373-414F-BE9B-3DE7EBE8B3B0}" type="slidenum">
              <a:t>10</a:t>
            </a:fld>
            <a:endParaRPr lang="en-US"/>
          </a:p>
        </p:txBody>
      </p:sp>
    </p:spTree>
    <p:extLst>
      <p:ext uri="{BB962C8B-B14F-4D97-AF65-F5344CB8AC3E}">
        <p14:creationId xmlns:p14="http://schemas.microsoft.com/office/powerpoint/2010/main" val="25951646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supports Field Parameters, allowing dynamic changes in measures or dimensions. Create a parameter by naming it and selecting fields like email, region, state, city, and purpose. Edit parameters by modifying the DAX formula. Refer to Microsoft Documentation for limitations.
Original Content:
Table with Field Parameters
Power BI supports Field Parameters, allowing users to dynamically change the measures or dimensions analyzed within a report. This feature enhances report readability by enabling readers to explore and customize their analysis by selecting various measures or dimensions of interest.
Create a Field Parameter
To begin, provide a name for the parameter and select the fields you wish to use. In this example, the chosen fields include email, region, state, city, and purpose.
Edit the Field Parameters
To modify the field parameters, you need to manually edit the DAX formula. You will learn more about DAX formulas later in the course.
Field List = {
("email", NAMEOF('customer'[email]), 0),
("region", NAMEOF('district'[region]), 1),
("state_name", NAMEOF('district'[state_name]), 2),
("city", NAMEOF('district'[city]), 3),
("purpose", NAMEOF('loan'[purpose]), 4)
}
Limitations
Field parameters do have some limitations. For more details, refer to the Microsoft Documentation.
https://learn.microsoft.com/en-us/power-bi/create-reports/power-bi-field-parameters#limitations
</a:t>
            </a:r>
          </a:p>
        </p:txBody>
      </p:sp>
      <p:sp>
        <p:nvSpPr>
          <p:cNvPr id="4" name="Slide Number Placeholder 3"/>
          <p:cNvSpPr>
            <a:spLocks noGrp="1"/>
          </p:cNvSpPr>
          <p:nvPr>
            <p:ph type="sldNum" sz="quarter" idx="5"/>
          </p:nvPr>
        </p:nvSpPr>
        <p:spPr/>
        <p:txBody>
          <a:bodyPr/>
          <a:lstStyle/>
          <a:p>
            <a:fld id="{362F7279-C373-414F-BE9B-3DE7EBE8B3B0}" type="slidenum">
              <a:t>11</a:t>
            </a:fld>
            <a:endParaRPr lang="en-US"/>
          </a:p>
        </p:txBody>
      </p:sp>
    </p:spTree>
    <p:extLst>
      <p:ext uri="{BB962C8B-B14F-4D97-AF65-F5344CB8AC3E}">
        <p14:creationId xmlns:p14="http://schemas.microsoft.com/office/powerpoint/2010/main" val="17534413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Matrix visualization in Power BI can display loans disbursed by region, state, and city, categorized by purpose. Add the 'gender' field from the customer table and use the Drill Down feature. Power BI is accessible to those with experience in data, Excel, and formulas.
Original Content:
Matrix
To illustrate the application of Matrix visualization, let's examine the following use case.
Display Loans Disbursed by Region, State and City categorized by Purpose
Activity
Add      the field gender from the customer table as an      additional column to the matrix.
Toggle      between Row and Column to use the Drill Down feature
The good news is that you do not need to be a coding engineer or a data scientist to use Power BI. If you have experience working with data, Excel, and formulas within Excel, you are well-equipped to learn Power BI.
</a:t>
            </a:r>
          </a:p>
        </p:txBody>
      </p:sp>
      <p:sp>
        <p:nvSpPr>
          <p:cNvPr id="4" name="Slide Number Placeholder 3"/>
          <p:cNvSpPr>
            <a:spLocks noGrp="1"/>
          </p:cNvSpPr>
          <p:nvPr>
            <p:ph type="sldNum" sz="quarter" idx="5"/>
          </p:nvPr>
        </p:nvSpPr>
        <p:spPr/>
        <p:txBody>
          <a:bodyPr/>
          <a:lstStyle/>
          <a:p>
            <a:fld id="{362F7279-C373-414F-BE9B-3DE7EBE8B3B0}" type="slidenum">
              <a:t>12</a:t>
            </a:fld>
            <a:endParaRPr lang="en-US"/>
          </a:p>
        </p:txBody>
      </p:sp>
    </p:spTree>
    <p:extLst>
      <p:ext uri="{BB962C8B-B14F-4D97-AF65-F5344CB8AC3E}">
        <p14:creationId xmlns:p14="http://schemas.microsoft.com/office/powerpoint/2010/main" val="485655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use the Slicer visualization in Power BI, add the purpose field from loan. Format the Slicer with recommended options. Test interactions by selecting values to filter visualizations. Edit interactions by enabling Edit Interactions and toggling between None and Filter buttons.
Original Content:
Slicer - Category
The slicer visualization can be used with Text (Category), Numbers or Date Fields. In this chapter, we will explore how to use the Slicer Visualisation with a text field.
Use Case: Add a Slicer with the Loan Purpose
Add field to the Slicer
You can add multiple data fields to the Slicer. To get started, add the purpose field from loan
Selecting any of the categories on the Slicer will filter all the existing visualizations on the report page.
Format Slicer
Recommended Options
Slicer      Settings - Options - Style
Slicer      Settings - Selection - Select All
Test Interaction
Selecting a value from the slicer filters the previously created Table and Matrix in this course. In Power Bi, this is referred to as Interactions.
Edit Interactions
You may choose to Edit the Interactions between visualizations. To enable Editing, click the format icon and enable Edit Interactions.
By Default all visualizations Interact with each other. Toggle between the None and Filter Switch between the "None"     and "Filter"     buttons on the visualizations to toggle the interaction of a selected visualization with others.
</a:t>
            </a:r>
          </a:p>
        </p:txBody>
      </p:sp>
      <p:sp>
        <p:nvSpPr>
          <p:cNvPr id="4" name="Slide Number Placeholder 3"/>
          <p:cNvSpPr>
            <a:spLocks noGrp="1"/>
          </p:cNvSpPr>
          <p:nvPr>
            <p:ph type="sldNum" sz="quarter" idx="5"/>
          </p:nvPr>
        </p:nvSpPr>
        <p:spPr/>
        <p:txBody>
          <a:bodyPr/>
          <a:lstStyle/>
          <a:p>
            <a:fld id="{362F7279-C373-414F-BE9B-3DE7EBE8B3B0}" type="slidenum">
              <a:t>13</a:t>
            </a:fld>
            <a:endParaRPr lang="en-US"/>
          </a:p>
        </p:txBody>
      </p:sp>
    </p:spTree>
    <p:extLst>
      <p:ext uri="{BB962C8B-B14F-4D97-AF65-F5344CB8AC3E}">
        <p14:creationId xmlns:p14="http://schemas.microsoft.com/office/powerpoint/2010/main" val="3316824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slicer visualization can be used with date fields. You can add a date field directly or with a hierarchy. Other visualizations will filter based on the date selection.
Original Content:
Slicer – Data
The slicer visualization can be used with Date Fields.
User Case: Add a Slicer for the fulldate field from the loan dataset
Add Date Field to Slicer
You can insert the date field into the slicer directly, without choosing a specific hierarchy such as Year, Quarter, Month, or Day.
The other visualizations (Eg: Table and Matrix) will filter based on the Date selection.
Format Slicer with Date
Add Date with Hierarchy
You can instead choose to add Date with the Date Hierarchy or individual child options in the Hierarchy like Year, Quarter, Month or Day.
</a:t>
            </a:r>
          </a:p>
        </p:txBody>
      </p:sp>
      <p:sp>
        <p:nvSpPr>
          <p:cNvPr id="4" name="Slide Number Placeholder 3"/>
          <p:cNvSpPr>
            <a:spLocks noGrp="1"/>
          </p:cNvSpPr>
          <p:nvPr>
            <p:ph type="sldNum" sz="quarter" idx="5"/>
          </p:nvPr>
        </p:nvSpPr>
        <p:spPr/>
        <p:txBody>
          <a:bodyPr/>
          <a:lstStyle/>
          <a:p>
            <a:fld id="{362F7279-C373-414F-BE9B-3DE7EBE8B3B0}" type="slidenum">
              <a:t>14</a:t>
            </a:fld>
            <a:endParaRPr lang="en-US"/>
          </a:p>
        </p:txBody>
      </p:sp>
    </p:spTree>
    <p:extLst>
      <p:ext uri="{BB962C8B-B14F-4D97-AF65-F5344CB8AC3E}">
        <p14:creationId xmlns:p14="http://schemas.microsoft.com/office/powerpoint/2010/main" val="524590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Sync Slicers across pages in Power BI to make a slicer created on one page visible on all pages. Activate sync from the View tab. Use the 'Apply all Slicers' button to make multiple selections without immediate refresh, accessible from the Optimize Tab.
Original Content:
Sync Slicers across Pages
Enable Slicer Sync
Slicer Sync enables you to:
Make      a Slicer created on one page visible on all pages in your report
Use      a single slicer to filter of visualizations on all or selected report      pages
To enable Slicer Sync, from the View tab click the Sync Slicers icon.
Activate Sync for Slicer
The      first column contains the name of pages in your PowerBi Report.
The      second column is the ‘sync’ column, if none of these are checked,      the slicers will continue to function independently of each other. If      you check this, the slicers are essentially linked, and a change on      one page filters the visualizations of other pages.
The      third column indicates whether the slicer is being displayed.
Slicer sync is compatible with the built-in Slicer visualization. However, syncing across pages does not yet function with custom visual slicers, such as the Chiclet Slicer or other visualizations like column or pie charts.
Apply all Slicers
March 2023 Update
The 'Apply all slicers' functionality provides a convenient way to make multiple selections across various slicers without the immediate refresh of report visuals. This allows for a more seamless experience as you can choose the desired slicer values without interruption. Once you have finalized your selections, simply click on the 'Apply all Slicers' button to update the report visualizations with the new criteria.
The Apply all Slicers button is accessible from the Optimize Tab. The use of this feature is a recommended Query Reduction method.
</a:t>
            </a:r>
          </a:p>
        </p:txBody>
      </p:sp>
      <p:sp>
        <p:nvSpPr>
          <p:cNvPr id="4" name="Slide Number Placeholder 3"/>
          <p:cNvSpPr>
            <a:spLocks noGrp="1"/>
          </p:cNvSpPr>
          <p:nvPr>
            <p:ph type="sldNum" sz="quarter" idx="5"/>
          </p:nvPr>
        </p:nvSpPr>
        <p:spPr/>
        <p:txBody>
          <a:bodyPr/>
          <a:lstStyle/>
          <a:p>
            <a:fld id="{362F7279-C373-414F-BE9B-3DE7EBE8B3B0}" type="slidenum">
              <a:t>15</a:t>
            </a:fld>
            <a:endParaRPr lang="en-US"/>
          </a:p>
        </p:txBody>
      </p:sp>
    </p:spTree>
    <p:extLst>
      <p:ext uri="{BB962C8B-B14F-4D97-AF65-F5344CB8AC3E}">
        <p14:creationId xmlns:p14="http://schemas.microsoft.com/office/powerpoint/2010/main" val="2832617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offers two card visualizations: single aggregate and multi-row. Single aggregate cards display one value, like the sum of loans disbursed. Multi-row cards show multiple values, such as the count of loan accounts and distinct loan customers. IT professionals can use these to monitor system performance, track software usage, and visualize network traffic data.
Original Content:
Cards
Power BI offers two card visualizations: one with a single aggregate and another with multiple aggregates. In this chapter, we will delve into both options.
Card
Use Case: Show Sum of Loans Disbursed, Count of Loan Accounts and Distinct Count of Loan Customers
Multi-Row Card
IT      Professionals: Monitor system performance, track software usage,      and visualize network traffic data.
</a:t>
            </a:r>
          </a:p>
        </p:txBody>
      </p:sp>
      <p:sp>
        <p:nvSpPr>
          <p:cNvPr id="4" name="Slide Number Placeholder 3"/>
          <p:cNvSpPr>
            <a:spLocks noGrp="1"/>
          </p:cNvSpPr>
          <p:nvPr>
            <p:ph type="sldNum" sz="quarter" idx="5"/>
          </p:nvPr>
        </p:nvSpPr>
        <p:spPr/>
        <p:txBody>
          <a:bodyPr/>
          <a:lstStyle/>
          <a:p>
            <a:fld id="{362F7279-C373-414F-BE9B-3DE7EBE8B3B0}" type="slidenum">
              <a:t>16</a:t>
            </a:fld>
            <a:endParaRPr lang="en-US"/>
          </a:p>
        </p:txBody>
      </p:sp>
    </p:spTree>
    <p:extLst>
      <p:ext uri="{BB962C8B-B14F-4D97-AF65-F5344CB8AC3E}">
        <p14:creationId xmlns:p14="http://schemas.microsoft.com/office/powerpoint/2010/main" val="19466488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Bookmarks in Power BI save and recall report states. Create bookmarks by selecting 'Bookmarks' from the View tab. Use cases include filtering visualizations for car loans. Update bookmarks to revise report states. Use navigators to construct efficient navigation experiences.
Original Content:
Bookmarks and Page Navigators
Bookmarks in Power BI serve as a tool for saving and recalling the current state of a report page. They enable you to capture the layout and filtering settings of a report page, save them as a bookmark, and subsequently use it to revisit that precise state at a later time..
Creating a Bookmark
To create a bookmark for a specific report page, first open that page. Then, from the View tab, select "Bookmarks."
Use Case: Create a Bookmark that filters Visualizations for Car Loans Disbursed between 2020 to 2022
Filter the visualisations as per below illustration
From the Bookmark tab, save the current state of the report by adding a New Bookmark
Bookmarks can also be updated to revise the state of the report that it can reflect.
Activity
Create a Bookmark that will Reset the report to its original state
Utilizing Power BI's integrated navigators, you can efficiently construct page and bookmark navigation experiences with minimal effort. These navigators save considerable time in developing and overseeing your page or bookmark navigation experiences.
Bookmark Navigator
On the Insert tab, select Buttons &gt; Navigator &gt; Bookmark navigator
Page Navigator
On the Insert tab, select Buttons &gt; Navigator &gt; Page navigator
</a:t>
            </a:r>
          </a:p>
        </p:txBody>
      </p:sp>
      <p:sp>
        <p:nvSpPr>
          <p:cNvPr id="4" name="Slide Number Placeholder 3"/>
          <p:cNvSpPr>
            <a:spLocks noGrp="1"/>
          </p:cNvSpPr>
          <p:nvPr>
            <p:ph type="sldNum" sz="quarter" idx="5"/>
          </p:nvPr>
        </p:nvSpPr>
        <p:spPr/>
        <p:txBody>
          <a:bodyPr/>
          <a:lstStyle/>
          <a:p>
            <a:fld id="{362F7279-C373-414F-BE9B-3DE7EBE8B3B0}" type="slidenum">
              <a:t>17</a:t>
            </a:fld>
            <a:endParaRPr lang="en-US"/>
          </a:p>
        </p:txBody>
      </p:sp>
    </p:spTree>
    <p:extLst>
      <p:ext uri="{BB962C8B-B14F-4D97-AF65-F5344CB8AC3E}">
        <p14:creationId xmlns:p14="http://schemas.microsoft.com/office/powerpoint/2010/main" val="21544321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Pie charts, donut charts, and treemaps in Power BI help visualize proportions and hierarchies. Pie charts show data proportions, like male and female clients. Donut charts are similar but with a hole in the center. Treemaps display hierarchical data, such as categorizing orders by subcategory within each category.
Original Content:
Pie, Donuts and Tree Map
Pie Charts, Donut Charts, and Treemaps in Power BI are useful for displaying proportions and hierarchies in your data, making it easier to understand at a glance.
Pie Charts
Objective: To create a pie chart that displays the proportion of male and female clients.
Donut Chart
Treemap
Objective: To create a treemap that categorizes orders by subcategory within each subcategory.
</a:t>
            </a:r>
          </a:p>
        </p:txBody>
      </p:sp>
      <p:sp>
        <p:nvSpPr>
          <p:cNvPr id="4" name="Slide Number Placeholder 3"/>
          <p:cNvSpPr>
            <a:spLocks noGrp="1"/>
          </p:cNvSpPr>
          <p:nvPr>
            <p:ph type="sldNum" sz="quarter" idx="5"/>
          </p:nvPr>
        </p:nvSpPr>
        <p:spPr/>
        <p:txBody>
          <a:bodyPr/>
          <a:lstStyle/>
          <a:p>
            <a:fld id="{362F7279-C373-414F-BE9B-3DE7EBE8B3B0}" type="slidenum">
              <a:t>18</a:t>
            </a:fld>
            <a:endParaRPr lang="en-US"/>
          </a:p>
        </p:txBody>
      </p:sp>
    </p:spTree>
    <p:extLst>
      <p:ext uri="{BB962C8B-B14F-4D97-AF65-F5344CB8AC3E}">
        <p14:creationId xmlns:p14="http://schemas.microsoft.com/office/powerpoint/2010/main" val="34810939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Clustered Column and Bar Charts are used to compare values across categories. They support Drill Down features and can replace a Matrix. For example, they can display Loan Disbursement by Region, State, and City. Ensure data is loaded correctly for accurate visualization.
Original Content:
Clustered Column / Bar Chart
Bar and Column Charts are commonly used for comparing specific values across various categories. To illustrate the concept of a Clustered Bar Chart, we will discuss the following use case. These charts can be employed as an alternative to a Matrix, as it fully supports all Drill Down features.
Use Case: Display Loan Disbursement by Region, State and City
Activity
Create a Line and Clustered Column Chart that displays as below
Load Data Source
</a:t>
            </a:r>
          </a:p>
        </p:txBody>
      </p:sp>
      <p:sp>
        <p:nvSpPr>
          <p:cNvPr id="4" name="Slide Number Placeholder 3"/>
          <p:cNvSpPr>
            <a:spLocks noGrp="1"/>
          </p:cNvSpPr>
          <p:nvPr>
            <p:ph type="sldNum" sz="quarter" idx="5"/>
          </p:nvPr>
        </p:nvSpPr>
        <p:spPr/>
        <p:txBody>
          <a:bodyPr/>
          <a:lstStyle/>
          <a:p>
            <a:fld id="{362F7279-C373-414F-BE9B-3DE7EBE8B3B0}" type="slidenum">
              <a:t>19</a:t>
            </a:fld>
            <a:endParaRPr lang="en-US"/>
          </a:p>
        </p:txBody>
      </p:sp>
    </p:spTree>
    <p:extLst>
      <p:ext uri="{BB962C8B-B14F-4D97-AF65-F5344CB8AC3E}">
        <p14:creationId xmlns:p14="http://schemas.microsoft.com/office/powerpoint/2010/main" val="1888870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Agenda
* Introduction to Power BI
* Demo Reports
* Load Data Source
* Power BI Report Templates
* Power BI Applications
* Data Modeling
* Explore the Report View
* Table
* Table with Field Parameters
* Matrix
* Slicer - Category
* Slicer – Data
* Sync Slicers across Pages
* Cards
* Bookmarks and Page Navigators
* Pie, Donuts and Tree Map
* Clustered Column / Bar Chart
* Line Chart and Forecasting
* Practice Visualizations
* Map Visualisations
* Ribbon, Waterfall and Funnel Charts
* Publish Reports
* Dashboards
* DAX Formulas - An Introduction
* DAX - New Tables
* DAX - New Columns
* DAX - New Measure
* DAX - More with Tables
* New Measures with Variables
* Row-Level Security
* Data Transformation using Power Query
* Connecting to SQL Server
* Data Connectivity Mode: Import
* Benefits of Import Mode
* Limitations of Import Mode
* Direct Query Mode
* SQL Query Example for Direct Query Mode
* Benefits of Direct Query Mode
* Limitations of Direct Query Mode
* Using Native Queries
* Connecting to OneDrive
* Connecting to an API
* Changing the Data Source in Power BI
* Project
</a:t>
            </a:r>
          </a:p>
        </p:txBody>
      </p:sp>
      <p:sp>
        <p:nvSpPr>
          <p:cNvPr id="4" name="Slide Number Placeholder 3"/>
          <p:cNvSpPr>
            <a:spLocks noGrp="1"/>
          </p:cNvSpPr>
          <p:nvPr>
            <p:ph type="sldNum" sz="quarter" idx="5"/>
          </p:nvPr>
        </p:nvSpPr>
        <p:spPr/>
        <p:txBody>
          <a:bodyPr/>
          <a:lstStyle/>
          <a:p>
            <a:fld id="{362F7279-C373-414F-BE9B-3DE7EBE8B3B0}" type="slidenum">
              <a:t>2</a:t>
            </a:fld>
            <a:endParaRPr lang="en-US"/>
          </a:p>
        </p:txBody>
      </p:sp>
    </p:spTree>
    <p:extLst>
      <p:ext uri="{BB962C8B-B14F-4D97-AF65-F5344CB8AC3E}">
        <p14:creationId xmlns:p14="http://schemas.microsoft.com/office/powerpoint/2010/main" val="6505915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Line charts help identify trends over time. For example, load a data source to illustrate their usage.
Original Content:
Line Chart and Forecasting
Line charts facilitate the identification of trends, typically over time. To illustrate their usage, let's examine the following example.
Load Data Source
</a:t>
            </a:r>
          </a:p>
        </p:txBody>
      </p:sp>
      <p:sp>
        <p:nvSpPr>
          <p:cNvPr id="4" name="Slide Number Placeholder 3"/>
          <p:cNvSpPr>
            <a:spLocks noGrp="1"/>
          </p:cNvSpPr>
          <p:nvPr>
            <p:ph type="sldNum" sz="quarter" idx="5"/>
          </p:nvPr>
        </p:nvSpPr>
        <p:spPr/>
        <p:txBody>
          <a:bodyPr/>
          <a:lstStyle/>
          <a:p>
            <a:fld id="{362F7279-C373-414F-BE9B-3DE7EBE8B3B0}" type="slidenum">
              <a:t>20</a:t>
            </a:fld>
            <a:endParaRPr lang="en-US"/>
          </a:p>
        </p:txBody>
      </p:sp>
    </p:spTree>
    <p:extLst>
      <p:ext uri="{BB962C8B-B14F-4D97-AF65-F5344CB8AC3E}">
        <p14:creationId xmlns:p14="http://schemas.microsoft.com/office/powerpoint/2010/main" val="33805571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provides an overview of complaint analysis. It includes total complaints, orders with complaints, unresolved complaints, and disputed complaints. Key reported issues are listed in a table. Complaint counts are categorized by category, subcategory, region, segment, and year, represented in various charts.
Original Content:
Card
Total      Complaints
Orders      with Complaints
Unresolved      Complaints
Disputed      Complaints
Table
Key 5 Reported Issues
Matrix
Complaint Count by Category and Subcategory
Bar Chart
Complaint Count by Region, Segment, and Category
Line Chart
Complaint Count by Year
</a:t>
            </a:r>
          </a:p>
        </p:txBody>
      </p:sp>
      <p:sp>
        <p:nvSpPr>
          <p:cNvPr id="4" name="Slide Number Placeholder 3"/>
          <p:cNvSpPr>
            <a:spLocks noGrp="1"/>
          </p:cNvSpPr>
          <p:nvPr>
            <p:ph type="sldNum" sz="quarter" idx="5"/>
          </p:nvPr>
        </p:nvSpPr>
        <p:spPr/>
        <p:txBody>
          <a:bodyPr/>
          <a:lstStyle/>
          <a:p>
            <a:fld id="{362F7279-C373-414F-BE9B-3DE7EBE8B3B0}" type="slidenum">
              <a:t>21</a:t>
            </a:fld>
            <a:endParaRPr lang="en-US"/>
          </a:p>
        </p:txBody>
      </p:sp>
    </p:spTree>
    <p:extLst>
      <p:ext uri="{BB962C8B-B14F-4D97-AF65-F5344CB8AC3E}">
        <p14:creationId xmlns:p14="http://schemas.microsoft.com/office/powerpoint/2010/main" val="17132412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maps allow interactive geographic data visualization. Basic maps show sales locations, filled maps display state sales data, and ArcGIS maps offer advanced features. Ensure data quality, choose the right map type, and consider user interactivity for effective visualizations.
Original Content:
Map Visualisations
Maps in Power BI allow users to visualize geographic data interactively, providing insights that are not possible with traditional charts. This tutorial will cover several types of map visualizations including the basic Map, Filled Map, and ArcGIS Map.
Basic Map (Bubble Map)
Objective: Show the location and magnitude of sales across different cities.
Filled Map
Objective: Display sales data by state, with color intensity representing the sales volume.
ArcGIS Maps
Objective: Utilize advanced geographic visualization features like heat maps or multiple layers.
Conclusion
Maps in Power BI offer dynamic and powerful ways to present geographic data, providing spatial context that helps to uncover regional trends and insights. Each map type serves different visualization needs, from simple point distribution to complex spatial analysis.
Tips for Effective Map Visualizations
Always      ensure data quality, especially geographic data, as inaccuracies can      mislead.
Be      mindful of the map type selection to match your data and the story you      want to tell.
Consider      user interactivity—tool tips, drill-downs, and slicers enhance user      engagement.
</a:t>
            </a:r>
          </a:p>
        </p:txBody>
      </p:sp>
      <p:sp>
        <p:nvSpPr>
          <p:cNvPr id="4" name="Slide Number Placeholder 3"/>
          <p:cNvSpPr>
            <a:spLocks noGrp="1"/>
          </p:cNvSpPr>
          <p:nvPr>
            <p:ph type="sldNum" sz="quarter" idx="5"/>
          </p:nvPr>
        </p:nvSpPr>
        <p:spPr/>
        <p:txBody>
          <a:bodyPr/>
          <a:lstStyle/>
          <a:p>
            <a:fld id="{362F7279-C373-414F-BE9B-3DE7EBE8B3B0}" type="slidenum">
              <a:t>22</a:t>
            </a:fld>
            <a:endParaRPr lang="en-US"/>
          </a:p>
        </p:txBody>
      </p:sp>
    </p:spTree>
    <p:extLst>
      <p:ext uri="{BB962C8B-B14F-4D97-AF65-F5344CB8AC3E}">
        <p14:creationId xmlns:p14="http://schemas.microsoft.com/office/powerpoint/2010/main" val="2330352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covers three types of charts: Ribbon, Waterfall, and Funnel. The Ribbon Chart demonstrates sales trends over time by category. The Waterfall Chart analyzes the cumulative effect of sequentially introduced values. Lastly, the Funnel Chart is also mentioned.
Original Content:
Ribbon, Waterfall and Funnel Charts
Ribbon Chart
Objective: To demonstrate sales trends over time by category.
Data Requirements:
Waterfall Chart
Objective: To analyze the cumulative effect of sequentially introduced positive or negative values.
Data Requirements:
Funnel Chart
</a:t>
            </a:r>
          </a:p>
        </p:txBody>
      </p:sp>
      <p:sp>
        <p:nvSpPr>
          <p:cNvPr id="4" name="Slide Number Placeholder 3"/>
          <p:cNvSpPr>
            <a:spLocks noGrp="1"/>
          </p:cNvSpPr>
          <p:nvPr>
            <p:ph type="sldNum" sz="quarter" idx="5"/>
          </p:nvPr>
        </p:nvSpPr>
        <p:spPr/>
        <p:txBody>
          <a:bodyPr/>
          <a:lstStyle/>
          <a:p>
            <a:fld id="{362F7279-C373-414F-BE9B-3DE7EBE8B3B0}" type="slidenum">
              <a:t>23</a:t>
            </a:fld>
            <a:endParaRPr lang="en-US"/>
          </a:p>
        </p:txBody>
      </p:sp>
    </p:spTree>
    <p:extLst>
      <p:ext uri="{BB962C8B-B14F-4D97-AF65-F5344CB8AC3E}">
        <p14:creationId xmlns:p14="http://schemas.microsoft.com/office/powerpoint/2010/main" val="27348985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publish reports in Power BI, a Pro License is needed. Create a workspace for collaboration, then publish reports and datasets. Use the mobile layout view to optimize reports for mobile devices by dragging visualizations to the layout.
Original Content:
Publish Reports
You will need a Power BI Pro License to publish reports to the Power BI service. The Free 60-Day Trial supports report publishing.
Create a Workspace
Workspaces serve as collaborative environments where colleagues can create and organize collections of dashboards, reports, and datasets.
Using      your login credentials, navigate to Power BI Service
Click      Workspaces and select New Workspace.
Under      Advanced, you can define the organisation users      and groups who will have access to this workspace
Publish Reports and Datasets to Power BI Service
From      the Home tab, click the Publish icon and publish to the workspace you have      created.
Once      published, your datasets and reports will be visible in the workspace of      your Power BI Service account.
The      reports can also be viewed on Mobile using the Power BI App.
Mobile Layout for Reports
Power BI's mobile layout view is used to create views of report pages that are optimized for viewing on mobile devices. Mobile layout view is available in both Power BI Desktop and in the Power BI service. If you opt against creating a mobile layout for a report, visualizations will still be accessible on mobile devices through the standard report view.
When creating Mobile Layouts, you will need to make one for each Page in your report
From the Page Visuals Pane, click and Drag the Visualizations to the Mobile Layout.
</a:t>
            </a:r>
          </a:p>
        </p:txBody>
      </p:sp>
      <p:sp>
        <p:nvSpPr>
          <p:cNvPr id="4" name="Slide Number Placeholder 3"/>
          <p:cNvSpPr>
            <a:spLocks noGrp="1"/>
          </p:cNvSpPr>
          <p:nvPr>
            <p:ph type="sldNum" sz="quarter" idx="5"/>
          </p:nvPr>
        </p:nvSpPr>
        <p:spPr/>
        <p:txBody>
          <a:bodyPr/>
          <a:lstStyle/>
          <a:p>
            <a:fld id="{362F7279-C373-414F-BE9B-3DE7EBE8B3B0}" type="slidenum">
              <a:t>24</a:t>
            </a:fld>
            <a:endParaRPr lang="en-US"/>
          </a:p>
        </p:txBody>
      </p:sp>
    </p:spTree>
    <p:extLst>
      <p:ext uri="{BB962C8B-B14F-4D97-AF65-F5344CB8AC3E}">
        <p14:creationId xmlns:p14="http://schemas.microsoft.com/office/powerpoint/2010/main" val="16000449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 Power BI dashboard is a single-page canvas that tells a story through visualizations. It highlights key points and allows pinning visuals from unrelated reports. Available only in Power BI service, it requires a Pro or PPU license. You can pin entire report pages or individual visuals, but not Slicers.
Original Content:
Dashboards
A Power BI dashboard is a single page, often called a canvas, that tells a story through visualizations. Because it's limited to one page, a well-designed dashboard contains only the highlights of that story. Readers can view related reports for the details. Dashboard allows you to pin visuals from several unrelated reports into one review.
Dashboards are a feature of the Power BI service. They're not available in Power BI Desktop. You need a Power BI Pro or Premium Per User (PPU) license to create dashboards in workspaces.
Dashboards vs Reports
Pin an entire report page as a Dashboard
Open a Published report and select Pin to a Dashboard from the Menu
The entire report page is shown as a single Dashboard Tile that can be resized. All interactions between visualizations work in this format.
Pin individual report visuals to a Dashboard
As shown in the below illustration, you can pin individual tiles from unrelated reports to a Dashboard. You cannot pin Slicers to a Dashboard.
Hover over any visualization and select Pin visual
Similarly, you can add additional visualizations to the existing Dashboard
</a:t>
            </a:r>
          </a:p>
        </p:txBody>
      </p:sp>
      <p:sp>
        <p:nvSpPr>
          <p:cNvPr id="4" name="Slide Number Placeholder 3"/>
          <p:cNvSpPr>
            <a:spLocks noGrp="1"/>
          </p:cNvSpPr>
          <p:nvPr>
            <p:ph type="sldNum" sz="quarter" idx="5"/>
          </p:nvPr>
        </p:nvSpPr>
        <p:spPr/>
        <p:txBody>
          <a:bodyPr/>
          <a:lstStyle/>
          <a:p>
            <a:fld id="{362F7279-C373-414F-BE9B-3DE7EBE8B3B0}" type="slidenum">
              <a:t>25</a:t>
            </a:fld>
            <a:endParaRPr lang="en-US"/>
          </a:p>
        </p:txBody>
      </p:sp>
    </p:spTree>
    <p:extLst>
      <p:ext uri="{BB962C8B-B14F-4D97-AF65-F5344CB8AC3E}">
        <p14:creationId xmlns:p14="http://schemas.microsoft.com/office/powerpoint/2010/main" val="13354686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DAX is a language for handling data models, used in Microsoft Power BI and Power Pivot for Excel. It helps create calculated columns, measures, tables, and implement row-level security. Key DAX formulas include USERELATIONSHIP, AVERAGE, COUNTA, DISTINCTCOUNT, SUMX, CALCULATE, and more.
Original Content:
DAX Formulas - An Introduction
The DAX (Data Analysis Expressions) language was created specifically for the handling of data models, through the use of formulas and expressions. DAX is used in several Microsoft Products such as Microsoft Power BI, and Microsoft Power Pivot for Excel.
We can use DAX for the purpose of creating Calculated Columns, Measures, Tables or implementing Row-Level Security.
DAX Formulas - Microsoft Documentation
Download Resource
Updated Version of Excel File
New Column
Purpose: Add calculated columns to your data model for further analysis or reporting.
New Measure
Purpose: Create calculations that are dynamically updated based on the filter context of the report, such as totals and averages.
New Table
Purpose: Create a completely new table in your model based on DAX formulas, which can be useful for summarized data or specific slices of data.
Row-Level Security (RLS)
Purpose: Secure the data so that different viewers of the report see only data that is relevant to them.
Key DAX Formulas
USERELATIONSHIP
AVERAGE
AVERAGEA
AVERAGEX
COUNTA
COUNTAX
COUNTBLANK
COUNTROWS
COUNTX
DISTINCTCOUNT
DISTINCTCOUNTNOBLANK
MAX
MAXX
MIN
MINA
SUMX
CALCULATE
CALENDAR
CALENDARAUTO
DATE
DATEDIFF
DATEVALUE
TIMEVALUE
WEEKDAY
ALL
ALLEXCEPT
ALLNOBLANKROW
ALLSELECTED
CALCULATETABLE
EARLIER
EARLIEST
INDEX
KEEPFILTERS
LOOKUPVALUE
MATCHBY
OFFSET
RANK
REMOVEFILTERS
WINDOW
COLUMNSTATISTICS
CONTAINS
CONTAINSROW
CONTAINSSTRING
CONTAINSSTRINGEXTRACT
HASONEFILTER
HASONEVALUE
ISAFTER
RELATED
RELATEDTABLE
ADDMISSINGITEMS
FILTERS
GENERATE
GROUPBY
SELECTCOLUMNS
SUMMARIZE
SUMMARIZECOLUMNS
TREATAS
SAMEPERIODLASTYEAR
</a:t>
            </a:r>
          </a:p>
        </p:txBody>
      </p:sp>
      <p:sp>
        <p:nvSpPr>
          <p:cNvPr id="4" name="Slide Number Placeholder 3"/>
          <p:cNvSpPr>
            <a:spLocks noGrp="1"/>
          </p:cNvSpPr>
          <p:nvPr>
            <p:ph type="sldNum" sz="quarter" idx="5"/>
          </p:nvPr>
        </p:nvSpPr>
        <p:spPr/>
        <p:txBody>
          <a:bodyPr/>
          <a:lstStyle/>
          <a:p>
            <a:fld id="{362F7279-C373-414F-BE9B-3DE7EBE8B3B0}" type="slidenum">
              <a:t>26</a:t>
            </a:fld>
            <a:endParaRPr lang="en-US"/>
          </a:p>
        </p:txBody>
      </p:sp>
    </p:spTree>
    <p:extLst>
      <p:ext uri="{BB962C8B-B14F-4D97-AF65-F5344CB8AC3E}">
        <p14:creationId xmlns:p14="http://schemas.microsoft.com/office/powerpoint/2010/main" val="17277820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Date tables in Power BI are crucial for time-based analysis. The CALENDAR() function generates a date table with specified start and end dates, while CALENDARAUTO() automatically determines the date range based on your model data. Both functions are useful for creating efficient date tables.
Original Content:
DAX - New Tables
In Power BI, date tables are essential for performing time-based analysis, and DAX (Data Analysis Expressions) offers functions like CALENDAR() and CALENDARAUTO() to create these date tables efficiently.
CALENDAR() and CALENDARAUTO()
CALENDAR()
This function generates a table containing a single column of date values. It requires two arguments: the start date and the end date. This is useful when you need a specific date range for your analysis.
CALENDARAUTO()
This function also creates a single-column table of date values, but it automatically determines the date range based on the data in your model. This is particularly useful when your data spans variable and/or unknown date ranges.
</a:t>
            </a:r>
          </a:p>
        </p:txBody>
      </p:sp>
      <p:sp>
        <p:nvSpPr>
          <p:cNvPr id="4" name="Slide Number Placeholder 3"/>
          <p:cNvSpPr>
            <a:spLocks noGrp="1"/>
          </p:cNvSpPr>
          <p:nvPr>
            <p:ph type="sldNum" sz="quarter" idx="5"/>
          </p:nvPr>
        </p:nvSpPr>
        <p:spPr/>
        <p:txBody>
          <a:bodyPr/>
          <a:lstStyle/>
          <a:p>
            <a:fld id="{362F7279-C373-414F-BE9B-3DE7EBE8B3B0}" type="slidenum">
              <a:t>27</a:t>
            </a:fld>
            <a:endParaRPr lang="en-US"/>
          </a:p>
        </p:txBody>
      </p:sp>
    </p:spTree>
    <p:extLst>
      <p:ext uri="{BB962C8B-B14F-4D97-AF65-F5344CB8AC3E}">
        <p14:creationId xmlns:p14="http://schemas.microsoft.com/office/powerpoint/2010/main" val="23926033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are some commonly used DAX functions for creating columns. COMBINEVALUES joins text strings. SWITCH evaluates expressions. RELATED pulls values from related tables. DATE creates dates. CONCATENATE combines text strings. FORMAT converts values to text. CALCULATE evaluates expressions with filters. IF checks conditions. LEFT, RIGHT, MID extract characters. UPPER, LOWER convert text case. REPLACE changes part of a text string.
Original Content:
DAX - New Columns
COMBINEVALUES
Text Function that joins two or more text strings into one text string. The primary purpose of this function is to support multi-column relationship.
SWITCH
Logical Function that evaluates an expression against a list of values and returns one of multiple possible result expressions.
Here are some commonly used DAX functions for creating columns:
RELATED:      Pulls values from a related table.
DATE:      Creates a date from year, month, and day values.
CONCATENATE:      Combines two or more text strings into one string.
FORMAT:      Converts a value to text in a specific format.
CALCULATE:      Evaluates an expression in a context modified by filters.
IF:      Checks a condition and returns one value if TRUE, and another if FALSE.
SWITCH:      Evaluates an expression against a list of values and returns the result      corresponding to the first matching value.
LEFT, RIGHT, MID:      Extracts a specific number of characters from a text string starting from      the left, right, or a mid position respectively.
UPPER, LOWER:      Converts text to upper or lower case.
REPLACE:      Replaces part of a text string with a different text string.
</a:t>
            </a:r>
          </a:p>
        </p:txBody>
      </p:sp>
      <p:sp>
        <p:nvSpPr>
          <p:cNvPr id="4" name="Slide Number Placeholder 3"/>
          <p:cNvSpPr>
            <a:spLocks noGrp="1"/>
          </p:cNvSpPr>
          <p:nvPr>
            <p:ph type="sldNum" sz="quarter" idx="5"/>
          </p:nvPr>
        </p:nvSpPr>
        <p:spPr/>
        <p:txBody>
          <a:bodyPr/>
          <a:lstStyle/>
          <a:p>
            <a:fld id="{362F7279-C373-414F-BE9B-3DE7EBE8B3B0}" type="slidenum">
              <a:t>28</a:t>
            </a:fld>
            <a:endParaRPr lang="en-US"/>
          </a:p>
        </p:txBody>
      </p:sp>
    </p:spTree>
    <p:extLst>
      <p:ext uri="{BB962C8B-B14F-4D97-AF65-F5344CB8AC3E}">
        <p14:creationId xmlns:p14="http://schemas.microsoft.com/office/powerpoint/2010/main" val="41693159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DAX functions are essential for creating measures. CALCULATE evaluates expressions using filters. SUM, AVERAGE, MIN, MAX, and COUNT are basic functions. SUMX and AVERAGEX evaluate expressions over tables. COUNTROWS and DISTINCTCOUNT count rows and distinct values. VAR and RETURN handle variables. DIVIDE handles division by zero. ALL, ALLEXCEPT, VALUES, SAMEPERIODLASTYEAR, and TOTALYTD are also important.
Original Content:
DAX - New Measure
CALCULATE
Evaluates an expression (SUM,AVG etc) using filters. Filters can be:
Boolean      filter expressions
Table      filter expressions
Filter      modification functions
Commonly used Functions for Measures
SUM:      Calculates the total sum of a numeric column.
AVERAGE:      Computes the average of a numeric column.
MIN:      Returns the smallest numeric value in a column.
MAX:      Returns the largest numeric value in a column.
COUNT:      Counts the number of rows in a column.
CALCULATE:      Changes the context in which a data expression is evaluated.
SUMX:      Evaluates an expression for each row of a table and then sums the results.
AVERAGEX:      Calculates the average of an expression evaluated over a table.
COUNTROWS:      Counts the number of rows in a table.
DISTINCTCOUNT:      Counts the number of distinct values in a column.
VAR:      Defines a variable to store the result of an expression evaluated.
RETURN:      Specifies the result of a function when using variables.
DIVIDE:      Safely divides two numbers and handles division by zero.
ALL:      Removes all filters from a table or column, often used within CALCULATE.
ALLEXCEPT:      Removes all context filters in the table except for specified columns.
VALUES:      Returns a one-column table that contains the distinct values from a      specified column.
SAMEPERIODLASTYEAR:      Evaluates an expression in the same period in the previous year.
TOTALYTD:      Calculates a running total of data for the year.
</a:t>
            </a:r>
          </a:p>
        </p:txBody>
      </p:sp>
      <p:sp>
        <p:nvSpPr>
          <p:cNvPr id="4" name="Slide Number Placeholder 3"/>
          <p:cNvSpPr>
            <a:spLocks noGrp="1"/>
          </p:cNvSpPr>
          <p:nvPr>
            <p:ph type="sldNum" sz="quarter" idx="5"/>
          </p:nvPr>
        </p:nvSpPr>
        <p:spPr/>
        <p:txBody>
          <a:bodyPr/>
          <a:lstStyle/>
          <a:p>
            <a:fld id="{362F7279-C373-414F-BE9B-3DE7EBE8B3B0}" type="slidenum">
              <a:t>29</a:t>
            </a:fld>
            <a:endParaRPr lang="en-US"/>
          </a:p>
        </p:txBody>
      </p:sp>
    </p:spTree>
    <p:extLst>
      <p:ext uri="{BB962C8B-B14F-4D97-AF65-F5344CB8AC3E}">
        <p14:creationId xmlns:p14="http://schemas.microsoft.com/office/powerpoint/2010/main" val="3362587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is a business intelligence tool for reporting insights with customizable visualizations and dashboards. It's part of Microsoft Fabric, offering a comprehensive data solution. Anyone with experience in data, Excel, and formulas can use Power BI.
Original Content:
Introduction to Power BI
What is Power BI?
Power BI is a business intelligence tool that allows you to effectively report insights through easy-to-use customizable visualizations and dashboards. Power BI reports and dashboards can be accessed on any desktop or mobile device.
As of May 2023, Power BI is part of Microsoft Fabric.
Microsoft Fabric offers an all-encompassing solution for your data needs, acting as a one-stop platform for storing, managing, and analyzing data efficiently. Within its suite, it features seven key workloads tailored for various data tasks, including:
Download Power BI
Download Link
Why Use Power BI?
Who Can Use Power BI?
The good news is that you do not need to be a coding engineer or a data scientist to use Power BI. If you have experience working with data, Excel, and formulas within Excel, you are well-equipped to learn Power BI.
</a:t>
            </a:r>
          </a:p>
        </p:txBody>
      </p:sp>
      <p:sp>
        <p:nvSpPr>
          <p:cNvPr id="4" name="Slide Number Placeholder 3"/>
          <p:cNvSpPr>
            <a:spLocks noGrp="1"/>
          </p:cNvSpPr>
          <p:nvPr>
            <p:ph type="sldNum" sz="quarter" idx="5"/>
          </p:nvPr>
        </p:nvSpPr>
        <p:spPr/>
        <p:txBody>
          <a:bodyPr/>
          <a:lstStyle/>
          <a:p>
            <a:fld id="{362F7279-C373-414F-BE9B-3DE7EBE8B3B0}" type="slidenum">
              <a:t>3</a:t>
            </a:fld>
            <a:endParaRPr lang="en-US"/>
          </a:p>
        </p:txBody>
      </p:sp>
    </p:spTree>
    <p:extLst>
      <p:ext uri="{BB962C8B-B14F-4D97-AF65-F5344CB8AC3E}">
        <p14:creationId xmlns:p14="http://schemas.microsoft.com/office/powerpoint/2010/main" val="41392271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covers DAX functions for working with tables. FILTER returns a subset of a table. CALCULATETABLE allows multiple filters. RELATED fetches related values from another table. ADDCOLUMNS adds calculated columns.
Original Content:
DAX - More with Tables
FILTER
Returns a table that represents a subset of another table or expression.
CALCULATETABLE
Returns a table by passsing multiple filters. The FILTER function allows only 1 filter.
RELATED
Returns a related value from another table. The RELATED function requires that a relationship exists between the current table (customer) and the table with related information (district). You specify the column that contains the data that you want, and the function follows an existing many-to-one relationship (many customers from one district) to fetch the value from the specified column in the related table
ADDCOLUMNS
Adds calculated columns to the given table or table expression.
</a:t>
            </a:r>
          </a:p>
        </p:txBody>
      </p:sp>
      <p:sp>
        <p:nvSpPr>
          <p:cNvPr id="4" name="Slide Number Placeholder 3"/>
          <p:cNvSpPr>
            <a:spLocks noGrp="1"/>
          </p:cNvSpPr>
          <p:nvPr>
            <p:ph type="sldNum" sz="quarter" idx="5"/>
          </p:nvPr>
        </p:nvSpPr>
        <p:spPr/>
        <p:txBody>
          <a:bodyPr/>
          <a:lstStyle/>
          <a:p>
            <a:fld id="{362F7279-C373-414F-BE9B-3DE7EBE8B3B0}" type="slidenum">
              <a:t>30</a:t>
            </a:fld>
            <a:endParaRPr lang="en-US"/>
          </a:p>
        </p:txBody>
      </p:sp>
    </p:spTree>
    <p:extLst>
      <p:ext uri="{BB962C8B-B14F-4D97-AF65-F5344CB8AC3E}">
        <p14:creationId xmlns:p14="http://schemas.microsoft.com/office/powerpoint/2010/main" val="8799969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covers new measures with variables. TOPN returns the top N rows of a specified table. SELECTCOLUMNS returns a table with selected columns and new columns specified by DAX expressions. CONCATENATEX ensures any sensitive data sources are disconnected.
Original Content:
New Measures with Variables
TOPN
Returns the top N rows of the specified table.
SELECTCOLUMNS
Returns a table with selected columns from the table and new columns specified by the DAX expressions.
CONCATENATEX
Ensuring      any sensitive data sources are disconnected
</a:t>
            </a:r>
          </a:p>
        </p:txBody>
      </p:sp>
      <p:sp>
        <p:nvSpPr>
          <p:cNvPr id="4" name="Slide Number Placeholder 3"/>
          <p:cNvSpPr>
            <a:spLocks noGrp="1"/>
          </p:cNvSpPr>
          <p:nvPr>
            <p:ph type="sldNum" sz="quarter" idx="5"/>
          </p:nvPr>
        </p:nvSpPr>
        <p:spPr/>
        <p:txBody>
          <a:bodyPr/>
          <a:lstStyle/>
          <a:p>
            <a:fld id="{362F7279-C373-414F-BE9B-3DE7EBE8B3B0}" type="slidenum">
              <a:t>31</a:t>
            </a:fld>
            <a:endParaRPr lang="en-US"/>
          </a:p>
        </p:txBody>
      </p:sp>
    </p:spTree>
    <p:extLst>
      <p:ext uri="{BB962C8B-B14F-4D97-AF65-F5344CB8AC3E}">
        <p14:creationId xmlns:p14="http://schemas.microsoft.com/office/powerpoint/2010/main" val="24435864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Row-Level Security in Power BI restricts data access based on user roles. Set up roles, define DAX filters, apply RLS to specific tables, test the setup, publish and assign roles, and use advanced filters. Follow best practices for effective RLS implementation.
Original Content:
Row-Level Security
Row-Level Security (RLS) in Power BI restricts the data that users can view based on their roles. It allows businesses to control which subset of data a specific user or group of users can access within a dataset. This is especially useful for organizations dealing with sensitive information, multiple regions, or different departments requiring segmented access to data.
Table Structure Overview
For this example, we'll use the following tables from the dataset provided:
Customer      Table:
Client_ID
District_ID
Age_Category
Zipcode
Order      Table:
Order_ID
Client_ID
Category_ID
Product_Name
Sales
Profit
District      Table:
District_Code
Region
State_Name
The main goal of RLS is to restrict users to see only the data related to their assigned region, district, or department.
Step 1: Setting Up Roles in Power BI
In      Power BI Desktop, go to the Modeling tab.
Select Manage      Roles.
Click Create to      define a new role.
Assign      a name to the role, such as "District Manager" or "Regional      Manager."
In this example, we’ll set up a role to restrict data access based on the user's assigned District.
Step 2: Defining the DAX Filter
Now that we have created a role, we need to define the DAX expression that will control which data users can access based on their district.
In the District Manager role, we'll apply a DAX filter that restricts the data shown to only the rows where the district matches the logged-in user's assigned district.
We will assume that the district information is stored in the District_ID column of the Customer Table and the District_Code in the District Table.
[District_Code] = LOOKUPVALUE(Customer[District_ID], Customer[Client_ID], USERPRINCIPALNAME())
Explanation:
LOOKUPVALUE retrieves      the District_ID from the Customer      Table where the Client_ID matches      the email (or another unique identifier) of the logged-in user.
USERPRINCIPALNAME() is      a DAX function that returns the current user's login ID or email address.
The      filter ensures that the user will only see data for orders in their own      district.
Step 3: Applying Row-Level Security for Specific Tables
You can apply DAX filters for different tables based on your security requirements. For instance, if you want to restrict data access to a specific region, you can apply a filter on the Region field in the District Table.
For the Regional Manager role, the DAX expression could be:
[Region] = LOOKUPVALUE(District[Region], District[District_Code], Customer[District_ID])
This ensures that a regional manager only sees data related to their specific region. You can define multiple roles in the same Power BI file for different levels of security, such as District Managers, Regional Managers, or Department Heads.
Step 4: Testing Row-Level Security
In      Power BI Desktop, go to the Modeling tab.
Select View      as and choose the role you created (e.g., District      Manager or Regional Manager).
Power      BI will simulate how the report looks to a user in that role, allowing you      to validate the RLS setup.
Step 5: Publishing to Power BI Service and Assigning Roles
Once      published, go to the Workspace in Power BI Service where      the dataset is published.
Select      the Dataset.
Click      on the Security tab.
Assign      users or groups to the corresponding roles (e.g., assign users to      the District Manager or Regional Manager roles).
Power BI will automatically apply the RLS to the reports, ensuring that users only see the data for their assigned role.
Step 6: Advanced RLS with Multiple Filters
If you need more complex RLS scenarios, you can combine multiple conditions in your DAX expression. For example, if you want to filter by both District and Age_Category, you can extend the DAX expression as follows:
[District_Code] = LOOKUPVALUE(Customer[District_ID], Customer[Client_ID], USERPRINCIPALNAME()) &amp;&amp;
[Age_Category] = "Senior"
This expression limits the data for users in a specific district who belong to the "Adult" age category.
Best Practices for Row-Level Security
Use      USERPRINCIPALNAME() to Identify Users: This function is commonly used      to map logged-in users to their respective data, ensuring secure and      dynamic filtering.
Avoid      Hardcoding: Instead of hardcoding values (e.g., District IDs or Client      names), always rely on dynamic filters, such as LOOKUPVALUE, for      scalability and ease of maintenance.
Test      RLS Thoroughly: Use the View As functionality in      Power BI Desktop to test the roles. This ensures that each user sees only      the data they are supposed to.
Role-Based      Design: Consider the business structure and design your roles based on      logical groupings like departments, regions, or hierarchical levels (e.g.,      regional managers vs. district managers).
Review      and Audit RLS Assignments: Periodically review role assignments in      Power BI Service to ensure that users have the correct access and that      security protocols are followed.
</a:t>
            </a:r>
          </a:p>
        </p:txBody>
      </p:sp>
      <p:sp>
        <p:nvSpPr>
          <p:cNvPr id="4" name="Slide Number Placeholder 3"/>
          <p:cNvSpPr>
            <a:spLocks noGrp="1"/>
          </p:cNvSpPr>
          <p:nvPr>
            <p:ph type="sldNum" sz="quarter" idx="5"/>
          </p:nvPr>
        </p:nvSpPr>
        <p:spPr/>
        <p:txBody>
          <a:bodyPr/>
          <a:lstStyle/>
          <a:p>
            <a:fld id="{362F7279-C373-414F-BE9B-3DE7EBE8B3B0}" type="slidenum">
              <a:t>32</a:t>
            </a:fld>
            <a:endParaRPr lang="en-US"/>
          </a:p>
        </p:txBody>
      </p:sp>
    </p:spTree>
    <p:extLst>
      <p:ext uri="{BB962C8B-B14F-4D97-AF65-F5344CB8AC3E}">
        <p14:creationId xmlns:p14="http://schemas.microsoft.com/office/powerpoint/2010/main" val="26550025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BI's Power Query Editor offers over 300 data transformations. The Transform tab handles tasks like adding columns and changing data types. Query Settings record actions and allow rollbacks. The Add Column tab helps with column tasks. Use cases include combining Excel sheets and files, and downloading temperature data.
Original Content:
Data Transformation using Power Query
The "Transform Data" option in Power BI opens the Power Query Editor. As of May 2023, Microsoft's official documentation states that over 300 different data transformations are available, and this number continues to grow!
Transform Tab
The Transform tab provides access to everyday data transformation tasks, such as:
Adding      or removing columns
Changing      data types
Splitting      columns
Applying      Python or R Scripts to the Data
Parse      XML or JSON Files
Other      data-driven tasks
Query Settings
Every action or step performed on the data is recorded in the query
It      allows you to roll back to a previous state.
Most      importantly, it applies these steps each time the data is refreshed.
Add Column Tab
The Add Column tab provides more tasks associated with adding a column, formatting column data, and adding custom columns. The following image shows the Add Column tab.
View Tab
Use Case 1
Combine and Load Multiple Excel Sheets as Single Data Set
Power BI allows you to load data from multiple sheets within an Excel file, as long as they contain the same columns. Please use the provided sample data for this exercise.
Download Sample Sales Data
Use Case 2
Combine and Load Multiple Excel Files from a Folder
Power BI allows you to load multiple files from a folder into a single dataset, provided that the files contain the same columns. Please use the sample data provided for this exercise.
Download Sample Excel Files
Case 3
Download Temperature Data
Optionally,      add metadata such as a description of the template, which will help users      understand its purpose.
</a:t>
            </a:r>
          </a:p>
        </p:txBody>
      </p:sp>
      <p:sp>
        <p:nvSpPr>
          <p:cNvPr id="4" name="Slide Number Placeholder 3"/>
          <p:cNvSpPr>
            <a:spLocks noGrp="1"/>
          </p:cNvSpPr>
          <p:nvPr>
            <p:ph type="sldNum" sz="quarter" idx="5"/>
          </p:nvPr>
        </p:nvSpPr>
        <p:spPr/>
        <p:txBody>
          <a:bodyPr/>
          <a:lstStyle/>
          <a:p>
            <a:fld id="{362F7279-C373-414F-BE9B-3DE7EBE8B3B0}" type="slidenum">
              <a:t>33</a:t>
            </a:fld>
            <a:endParaRPr lang="en-US"/>
          </a:p>
        </p:txBody>
      </p:sp>
    </p:spTree>
    <p:extLst>
      <p:ext uri="{BB962C8B-B14F-4D97-AF65-F5344CB8AC3E}">
        <p14:creationId xmlns:p14="http://schemas.microsoft.com/office/powerpoint/2010/main" val="38249228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Desktop offers two primary methods to connect to SQL Server: Import and Direct Query. Each method has its own benefits and limitations, suitable for different reporting needs. This chapter guides you through connecting Power BI Desktop to SQL Server using both methods, with detailed steps, examples, and a comparison of their pros and cons.
Original Content:
Connecting to SQL Server
Power BI Desktop offers two primary methods to connect to SQL Server: Import and Direct Query. Each method has its own benefits and limitations, making them suitable for different reporting and analytical needs. This chapter will guide you through connecting Power BI Desktop to SQL Server using both methods, with detailed steps, examples, and a comparison of their pros and cons.
Import Mode
What is Import Mode?
</a:t>
            </a:r>
          </a:p>
        </p:txBody>
      </p:sp>
      <p:sp>
        <p:nvSpPr>
          <p:cNvPr id="4" name="Slide Number Placeholder 3"/>
          <p:cNvSpPr>
            <a:spLocks noGrp="1"/>
          </p:cNvSpPr>
          <p:nvPr>
            <p:ph type="sldNum" sz="quarter" idx="5"/>
          </p:nvPr>
        </p:nvSpPr>
        <p:spPr/>
        <p:txBody>
          <a:bodyPr/>
          <a:lstStyle/>
          <a:p>
            <a:fld id="{362F7279-C373-414F-BE9B-3DE7EBE8B3B0}" type="slidenum">
              <a:t>34</a:t>
            </a:fld>
            <a:endParaRPr lang="en-US"/>
          </a:p>
        </p:txBody>
      </p:sp>
    </p:spTree>
    <p:extLst>
      <p:ext uri="{BB962C8B-B14F-4D97-AF65-F5344CB8AC3E}">
        <p14:creationId xmlns:p14="http://schemas.microsoft.com/office/powerpoint/2010/main" val="4447346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import data into Power BI, select the Data Connectivity Mode and choose Import. Authenticate with your credentials, select the tables or views to import, and click Load. A sample SQL query for Import Mode is provided.
Original Content:
In      the Data Connectivity Mode, select Import.
Click OK.      You’ll be prompted to authenticate:
Once      authenticated, select the tables or views you want to import into Power      BI.
Click Load to      import the data into Power BI.
// Sample SQL Query for Import Mode
SELECT
ProductID,
ProductName,
SUM(SalesAmount) AS TotalSales
FROM
Sales
GROUP BY
ProductID, ProductName
</a:t>
            </a:r>
          </a:p>
        </p:txBody>
      </p:sp>
      <p:sp>
        <p:nvSpPr>
          <p:cNvPr id="4" name="Slide Number Placeholder 3"/>
          <p:cNvSpPr>
            <a:spLocks noGrp="1"/>
          </p:cNvSpPr>
          <p:nvPr>
            <p:ph type="sldNum" sz="quarter" idx="5"/>
          </p:nvPr>
        </p:nvSpPr>
        <p:spPr/>
        <p:txBody>
          <a:bodyPr/>
          <a:lstStyle/>
          <a:p>
            <a:fld id="{362F7279-C373-414F-BE9B-3DE7EBE8B3B0}" type="slidenum">
              <a:t>35</a:t>
            </a:fld>
            <a:endParaRPr lang="en-US"/>
          </a:p>
        </p:txBody>
      </p:sp>
    </p:spTree>
    <p:extLst>
      <p:ext uri="{BB962C8B-B14F-4D97-AF65-F5344CB8AC3E}">
        <p14:creationId xmlns:p14="http://schemas.microsoft.com/office/powerpoint/2010/main" val="19833465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offers several advantages. Its in-memory engine ensures fast queries and transformations. Once data is imported, you can work offline without a live SQL Server connection. Additionally, Power BI’s DAX and M query engine allows for complex calculations and aggregations on imported data.
Original Content:
Performance: Since      data is loaded into Power BI’s in-memory engine, queries and      transformations are very fast.
Offline      Access: Once data is imported, you can work offline without      needing a live connection to the SQL Server.
Complex      Transformations: Power BI’s DAX and M query engine can perform      complex calculations and aggregations on imported data.
</a:t>
            </a:r>
          </a:p>
        </p:txBody>
      </p:sp>
      <p:sp>
        <p:nvSpPr>
          <p:cNvPr id="4" name="Slide Number Placeholder 3"/>
          <p:cNvSpPr>
            <a:spLocks noGrp="1"/>
          </p:cNvSpPr>
          <p:nvPr>
            <p:ph type="sldNum" sz="quarter" idx="5"/>
          </p:nvPr>
        </p:nvSpPr>
        <p:spPr/>
        <p:txBody>
          <a:bodyPr/>
          <a:lstStyle/>
          <a:p>
            <a:fld id="{362F7279-C373-414F-BE9B-3DE7EBE8B3B0}" type="slidenum">
              <a:t>36</a:t>
            </a:fld>
            <a:endParaRPr lang="en-US"/>
          </a:p>
        </p:txBody>
      </p:sp>
    </p:spTree>
    <p:extLst>
      <p:ext uri="{BB962C8B-B14F-4D97-AF65-F5344CB8AC3E}">
        <p14:creationId xmlns:p14="http://schemas.microsoft.com/office/powerpoint/2010/main" val="6059442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Importing large datasets can cause file size issues and slow performance, especially with complex models. Additionally, data needs to be refreshed manually or on a scheduled basis to stay up-to-date.
Original Content:
Data      Size: Importing large datasets can lead to file size issues and      slow performance, especially with complex models.
Refresh      Time: Data needs to be refreshed manually or on a scheduled basis      to stay up-to-date.
</a:t>
            </a:r>
          </a:p>
        </p:txBody>
      </p:sp>
      <p:sp>
        <p:nvSpPr>
          <p:cNvPr id="4" name="Slide Number Placeholder 3"/>
          <p:cNvSpPr>
            <a:spLocks noGrp="1"/>
          </p:cNvSpPr>
          <p:nvPr>
            <p:ph type="sldNum" sz="quarter" idx="5"/>
          </p:nvPr>
        </p:nvSpPr>
        <p:spPr/>
        <p:txBody>
          <a:bodyPr/>
          <a:lstStyle/>
          <a:p>
            <a:fld id="{362F7279-C373-414F-BE9B-3DE7EBE8B3B0}" type="slidenum">
              <a:t>37</a:t>
            </a:fld>
            <a:endParaRPr lang="en-US"/>
          </a:p>
        </p:txBody>
      </p:sp>
    </p:spTree>
    <p:extLst>
      <p:ext uri="{BB962C8B-B14F-4D97-AF65-F5344CB8AC3E}">
        <p14:creationId xmlns:p14="http://schemas.microsoft.com/office/powerpoint/2010/main" val="19649997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Direct Query Mode in Power BI ensures real-time data by sending queries to SQL Server each time you interact with the report. This mode does not store data locally, keeping your data always up-to-date.
Original Content:
Direct Query Mode
What is Direct Query Mode?
In Direct Query Mode, Power BI does not store the data locally. Instead, it sends queries to the SQL Server each time you interact with the report. The results are returned in real-time, ensuring that your data is always up-to-date.
Steps to Connect to SQL Server in Direct Query Mode
</a:t>
            </a:r>
          </a:p>
        </p:txBody>
      </p:sp>
      <p:sp>
        <p:nvSpPr>
          <p:cNvPr id="4" name="Slide Number Placeholder 3"/>
          <p:cNvSpPr>
            <a:spLocks noGrp="1"/>
          </p:cNvSpPr>
          <p:nvPr>
            <p:ph type="sldNum" sz="quarter" idx="5"/>
          </p:nvPr>
        </p:nvSpPr>
        <p:spPr/>
        <p:txBody>
          <a:bodyPr/>
          <a:lstStyle/>
          <a:p>
            <a:fld id="{362F7279-C373-414F-BE9B-3DE7EBE8B3B0}" type="slidenum">
              <a:t>38</a:t>
            </a:fld>
            <a:endParaRPr lang="en-US"/>
          </a:p>
        </p:txBody>
      </p:sp>
    </p:spTree>
    <p:extLst>
      <p:ext uri="{BB962C8B-B14F-4D97-AF65-F5344CB8AC3E}">
        <p14:creationId xmlns:p14="http://schemas.microsoft.com/office/powerpoint/2010/main" val="3851735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presents a sample SQL query for Direct Query Mode. The query retrieves OrderDate and counts OrderID as TotalOrders from the Orders table, filters results for CustomerID 123, and groups results by OrderDate.
Original Content:
// Sample SQL Query for Direct Query Mode
SELECT
OrderDate,
COUNT(OrderID) AS TotalOrders
FROM
Orders
WHERE
CustomerID = 123
GROUP BY
OrderDate
</a:t>
            </a:r>
          </a:p>
        </p:txBody>
      </p:sp>
      <p:sp>
        <p:nvSpPr>
          <p:cNvPr id="4" name="Slide Number Placeholder 3"/>
          <p:cNvSpPr>
            <a:spLocks noGrp="1"/>
          </p:cNvSpPr>
          <p:nvPr>
            <p:ph type="sldNum" sz="quarter" idx="5"/>
          </p:nvPr>
        </p:nvSpPr>
        <p:spPr/>
        <p:txBody>
          <a:bodyPr/>
          <a:lstStyle/>
          <a:p>
            <a:fld id="{362F7279-C373-414F-BE9B-3DE7EBE8B3B0}" type="slidenum">
              <a:t>39</a:t>
            </a:fld>
            <a:endParaRPr lang="en-US"/>
          </a:p>
        </p:txBody>
      </p:sp>
    </p:spTree>
    <p:extLst>
      <p:ext uri="{BB962C8B-B14F-4D97-AF65-F5344CB8AC3E}">
        <p14:creationId xmlns:p14="http://schemas.microsoft.com/office/powerpoint/2010/main" val="2353406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Sales analytics involves analyzing sales data to enhance performance, while HR analytics focuses on human resources data to improve employee management.
Original Content:
Sales Analytics
HR Analytics
</a:t>
            </a:r>
          </a:p>
        </p:txBody>
      </p:sp>
      <p:sp>
        <p:nvSpPr>
          <p:cNvPr id="4" name="Slide Number Placeholder 3"/>
          <p:cNvSpPr>
            <a:spLocks noGrp="1"/>
          </p:cNvSpPr>
          <p:nvPr>
            <p:ph type="sldNum" sz="quarter" idx="5"/>
          </p:nvPr>
        </p:nvSpPr>
        <p:spPr/>
        <p:txBody>
          <a:bodyPr/>
          <a:lstStyle/>
          <a:p>
            <a:fld id="{362F7279-C373-414F-BE9B-3DE7EBE8B3B0}" type="slidenum">
              <a:t>4</a:t>
            </a:fld>
            <a:endParaRPr lang="en-US"/>
          </a:p>
        </p:txBody>
      </p:sp>
    </p:spTree>
    <p:extLst>
      <p:ext uri="{BB962C8B-B14F-4D97-AF65-F5344CB8AC3E}">
        <p14:creationId xmlns:p14="http://schemas.microsoft.com/office/powerpoint/2010/main" val="15106326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Direct Query in Power BI offers real-time data by running queries directly on the SQL Server, ensuring data is always current. It also handles larger datasets efficiently, as data is queried from the SQL Server rather than being loaded into Power BI.
Original Content:
Real-Time      Data: Since queries are run directly on the SQL Server, data is      always current, without the need for manual refreshes.
Large      Data Sets: Direct Query can handle larger datasets since data is      not loaded into Power BI, but is queried from the SQL Server.
</a:t>
            </a:r>
          </a:p>
        </p:txBody>
      </p:sp>
      <p:sp>
        <p:nvSpPr>
          <p:cNvPr id="4" name="Slide Number Placeholder 3"/>
          <p:cNvSpPr>
            <a:spLocks noGrp="1"/>
          </p:cNvSpPr>
          <p:nvPr>
            <p:ph type="sldNum" sz="quarter" idx="5"/>
          </p:nvPr>
        </p:nvSpPr>
        <p:spPr/>
        <p:txBody>
          <a:bodyPr/>
          <a:lstStyle/>
          <a:p>
            <a:fld id="{362F7279-C373-414F-BE9B-3DE7EBE8B3B0}" type="slidenum">
              <a:t>40</a:t>
            </a:fld>
            <a:endParaRPr lang="en-US"/>
          </a:p>
        </p:txBody>
      </p:sp>
    </p:spTree>
    <p:extLst>
      <p:ext uri="{BB962C8B-B14F-4D97-AF65-F5344CB8AC3E}">
        <p14:creationId xmlns:p14="http://schemas.microsoft.com/office/powerpoint/2010/main" val="32472972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Direct Query mode has limitations such as performance issues, limited transformations, and high SQL Server load. Complex queries or large datasets can slow down response times, not all DAX functions are supported, and frequent interactions can lead to high server load.
Original Content:
Performance: Query      performance depends on the SQL Server. Complex queries or large datasets      may result in slower response times.
Limited      Transformations: Not all DAX functions and transformations are      supported in Direct Query mode.
SQL      Server Load: Every interaction with the report sends a query to      SQL Server, which can lead to high server load.
</a:t>
            </a:r>
          </a:p>
        </p:txBody>
      </p:sp>
      <p:sp>
        <p:nvSpPr>
          <p:cNvPr id="4" name="Slide Number Placeholder 3"/>
          <p:cNvSpPr>
            <a:spLocks noGrp="1"/>
          </p:cNvSpPr>
          <p:nvPr>
            <p:ph type="sldNum" sz="quarter" idx="5"/>
          </p:nvPr>
        </p:nvSpPr>
        <p:spPr/>
        <p:txBody>
          <a:bodyPr/>
          <a:lstStyle/>
          <a:p>
            <a:fld id="{362F7279-C373-414F-BE9B-3DE7EBE8B3B0}" type="slidenum">
              <a:t>41</a:t>
            </a:fld>
            <a:endParaRPr lang="en-US"/>
          </a:p>
        </p:txBody>
      </p:sp>
    </p:spTree>
    <p:extLst>
      <p:ext uri="{BB962C8B-B14F-4D97-AF65-F5344CB8AC3E}">
        <p14:creationId xmlns:p14="http://schemas.microsoft.com/office/powerpoint/2010/main" val="41748915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NativeQuery in Power Query Editor allows executing custom SQL queries directly against a data source, offering certain benefits. The syntax for NativeQuery is provided for reference.
Original Content:
Using Native Queries
The purpose of using NativeQuery in Power Query Editor is to execute custom SQL queries directly against a data source. It comes with certain benefits.
Syntax for NativeQuery
Value.NativeQuery(Sql.Database("serverName", "databaseName"),
"SELECT * FROM order WHERE Segment = 'Consumer'",[EnableFolding=true])
</a:t>
            </a:r>
          </a:p>
        </p:txBody>
      </p:sp>
      <p:sp>
        <p:nvSpPr>
          <p:cNvPr id="4" name="Slide Number Placeholder 3"/>
          <p:cNvSpPr>
            <a:spLocks noGrp="1"/>
          </p:cNvSpPr>
          <p:nvPr>
            <p:ph type="sldNum" sz="quarter" idx="5"/>
          </p:nvPr>
        </p:nvSpPr>
        <p:spPr/>
        <p:txBody>
          <a:bodyPr/>
          <a:lstStyle/>
          <a:p>
            <a:fld id="{362F7279-C373-414F-BE9B-3DE7EBE8B3B0}" type="slidenum">
              <a:t>42</a:t>
            </a:fld>
            <a:endParaRPr lang="en-US"/>
          </a:p>
        </p:txBody>
      </p:sp>
    </p:spTree>
    <p:extLst>
      <p:ext uri="{BB962C8B-B14F-4D97-AF65-F5344CB8AC3E}">
        <p14:creationId xmlns:p14="http://schemas.microsoft.com/office/powerpoint/2010/main" val="33401507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Desktop can connect to OneDrive, syncing reports with cloud-based data files. This chapter covers steps to connect, an example with an Excel file, benefits, limitations, and best practices.
Original Content:
Connecting to OneDrive
Power BI Desktop can connect directly to files stored in OneDrive, allowing you to sync your reports with data stored in the cloud. This feature enables seamless integration between Power BI and cloud-based data files, such as Excel workbooks, CSVs, and Power BI datasets, providing a convenient way to keep your data updated in Power BI. This chapter will provide step-by-step instructions to connect Power BI Desktop to OneDrive, with examples and a comparison of the benefits and limitations of this approach.
Steps to Connect Power BI Desktop to OneDrive
Example: Connecting to an Excel File on OneDrive
Let's say you have an Excel file on OneDrive that tracks sales data. You want to use this data to create visualizations in Power BI. Follow these steps:
Benefits of Connecting to OneDrive
Limitations of to OneDrive
Best Practices
</a:t>
            </a:r>
          </a:p>
        </p:txBody>
      </p:sp>
      <p:sp>
        <p:nvSpPr>
          <p:cNvPr id="4" name="Slide Number Placeholder 3"/>
          <p:cNvSpPr>
            <a:spLocks noGrp="1"/>
          </p:cNvSpPr>
          <p:nvPr>
            <p:ph type="sldNum" sz="quarter" idx="5"/>
          </p:nvPr>
        </p:nvSpPr>
        <p:spPr/>
        <p:txBody>
          <a:bodyPr/>
          <a:lstStyle/>
          <a:p>
            <a:fld id="{362F7279-C373-414F-BE9B-3DE7EBE8B3B0}" type="slidenum">
              <a:t>43</a:t>
            </a:fld>
            <a:endParaRPr lang="en-US"/>
          </a:p>
        </p:txBody>
      </p:sp>
    </p:spTree>
    <p:extLst>
      <p:ext uri="{BB962C8B-B14F-4D97-AF65-F5344CB8AC3E}">
        <p14:creationId xmlns:p14="http://schemas.microsoft.com/office/powerpoint/2010/main" val="27975183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Connecting Power BI Desktop to an API allows you to leverage external data. Follow step-by-step instructions to connect, such as using a REST API for weather data. Benefits include accessing real-time data and integrating it into reports. However, be aware of limitations like data latency and API rate limits. Follow best practices for reliable integration.
Original Content:
Connecting to an API
Connecting Power BI Desktop to an API allows you to leverage data from external web services and integrate it into your reports. APIs (Application Programming Interfaces) are widely used to access real-time data from different sources like web applications, cloud services, and databases. This chapter provides step-by-step instructions for connecting Power BI Desktop to an API, offering examples, benefits, and limitations of this approach.
Steps to connect to an API
Example: Connecting to a REST API for Weather Data
Suppose you want to pull weather data into Power BI using a REST API from a weather service. Here's how you can connect:
Benefits
Limitations
Best Practices
</a:t>
            </a:r>
          </a:p>
        </p:txBody>
      </p:sp>
      <p:sp>
        <p:nvSpPr>
          <p:cNvPr id="4" name="Slide Number Placeholder 3"/>
          <p:cNvSpPr>
            <a:spLocks noGrp="1"/>
          </p:cNvSpPr>
          <p:nvPr>
            <p:ph type="sldNum" sz="quarter" idx="5"/>
          </p:nvPr>
        </p:nvSpPr>
        <p:spPr/>
        <p:txBody>
          <a:bodyPr/>
          <a:lstStyle/>
          <a:p>
            <a:fld id="{362F7279-C373-414F-BE9B-3DE7EBE8B3B0}" type="slidenum">
              <a:t>44</a:t>
            </a:fld>
            <a:endParaRPr lang="en-US"/>
          </a:p>
        </p:txBody>
      </p:sp>
    </p:spTree>
    <p:extLst>
      <p:ext uri="{BB962C8B-B14F-4D97-AF65-F5344CB8AC3E}">
        <p14:creationId xmlns:p14="http://schemas.microsoft.com/office/powerpoint/2010/main" val="17623977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offers flexibility in connecting to various data sources. You may need to switch data sources for updated data, unavailable sources, or performance improvements. This chapter provides detailed instructions on changing data sources while maintaining transformations, measures, and visualizations, along with the benefits and limitations of this process.
Original Content:
Changing the Data Source in Power BI
One of the key strengths of Power BI is its flexibility in connecting to various data sources. At times, you may need to switch your data source without losing the work you've already done, such as the transformations in Power Query, measures in DAX, or the visualizations you’ve built. This chapter will guide you through the process of changing the data source in Power BI, provide detailed instructions, and explain the benefits and limitations.
Reasons to Change the Data Source
There are several reasons why you might need to change the data source in Power BI:
Steps to Change the Data Source in Power BI
</a:t>
            </a:r>
          </a:p>
        </p:txBody>
      </p:sp>
      <p:sp>
        <p:nvSpPr>
          <p:cNvPr id="4" name="Slide Number Placeholder 3"/>
          <p:cNvSpPr>
            <a:spLocks noGrp="1"/>
          </p:cNvSpPr>
          <p:nvPr>
            <p:ph type="sldNum" sz="quarter" idx="5"/>
          </p:nvPr>
        </p:nvSpPr>
        <p:spPr/>
        <p:txBody>
          <a:bodyPr/>
          <a:lstStyle/>
          <a:p>
            <a:fld id="{362F7279-C373-414F-BE9B-3DE7EBE8B3B0}" type="slidenum">
              <a:t>45</a:t>
            </a:fld>
            <a:endParaRPr lang="en-US"/>
          </a:p>
        </p:txBody>
      </p:sp>
    </p:spTree>
    <p:extLst>
      <p:ext uri="{BB962C8B-B14F-4D97-AF65-F5344CB8AC3E}">
        <p14:creationId xmlns:p14="http://schemas.microsoft.com/office/powerpoint/2010/main" val="229081090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file provides a comprehensive overview of training sessions, including dates, client info, and financial details. It lists columns like Training Date, Client, Course, Location, Revenue, and Trainer, along with logistics and financial aspects.
Original Content:
Project
Project Description
The file contains details about various training sessions organized by the business called "The Training Company", including the dates, client information, and financial details. It lists columns such as Training Date, Client, Course, Location, Revenue, and Trainer, indicating when and where the training sessions occurred, who conducted them, and how much revenue they generated. Additional details include the number of sessions and students, hourly rates, payment dates, providing a comprehensive overview of each training session's logistics and financial aspects.
Download File
Activity
</a:t>
            </a:r>
          </a:p>
        </p:txBody>
      </p:sp>
      <p:sp>
        <p:nvSpPr>
          <p:cNvPr id="4" name="Slide Number Placeholder 3"/>
          <p:cNvSpPr>
            <a:spLocks noGrp="1"/>
          </p:cNvSpPr>
          <p:nvPr>
            <p:ph type="sldNum" sz="quarter" idx="5"/>
          </p:nvPr>
        </p:nvSpPr>
        <p:spPr/>
        <p:txBody>
          <a:bodyPr/>
          <a:lstStyle/>
          <a:p>
            <a:fld id="{362F7279-C373-414F-BE9B-3DE7EBE8B3B0}" type="slidenum">
              <a:t>46</a:t>
            </a:fld>
            <a:endParaRPr lang="en-US"/>
          </a:p>
        </p:txBody>
      </p:sp>
    </p:spTree>
    <p:extLst>
      <p:ext uri="{BB962C8B-B14F-4D97-AF65-F5344CB8AC3E}">
        <p14:creationId xmlns:p14="http://schemas.microsoft.com/office/powerpoint/2010/main" val="1686943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supports over 115 data sources in six categories. We'll use a Sample Excel Dataset of HomeWork Station Supply for this course. Query execution time and memory usage limits vary based on the hosting location, and Power BI Desktop allows alignment with these limits under Options &gt; Report settings.
Original Content:
Load Data Source
Data Source Support
Power BI offers support for more than 115 data sources, divided into six categories.
Microsoft Documentation
Sample Dataset
In this course, we will be using a Sample Excel Dataset of HomeWork Station Supply to guide our instructions.
Download Demo Dataset
Get Data
Inspect Data
Query Limits
Within the Power BI Service, query execution time and memory usage limits vary based on the hosting location of a report's data. Power BI Desktop allows you to align with these limits in anticipation of where your data will be hosted in the Service. These settings are accessible under Options &gt; Report settings.
</a:t>
            </a:r>
          </a:p>
        </p:txBody>
      </p:sp>
      <p:sp>
        <p:nvSpPr>
          <p:cNvPr id="4" name="Slide Number Placeholder 3"/>
          <p:cNvSpPr>
            <a:spLocks noGrp="1"/>
          </p:cNvSpPr>
          <p:nvPr>
            <p:ph type="sldNum" sz="quarter" idx="5"/>
          </p:nvPr>
        </p:nvSpPr>
        <p:spPr/>
        <p:txBody>
          <a:bodyPr/>
          <a:lstStyle/>
          <a:p>
            <a:fld id="{362F7279-C373-414F-BE9B-3DE7EBE8B3B0}" type="slidenum">
              <a:t>5</a:t>
            </a:fld>
            <a:endParaRPr lang="en-US"/>
          </a:p>
        </p:txBody>
      </p:sp>
    </p:spTree>
    <p:extLst>
      <p:ext uri="{BB962C8B-B14F-4D97-AF65-F5344CB8AC3E}">
        <p14:creationId xmlns:p14="http://schemas.microsoft.com/office/powerpoint/2010/main" val="986692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report templates are pre-designed files that include report layouts, visual elements, themes, and data model structures but exclude the underlying data. They allow users to create standardized reports that can be reused across different datasets. Microsoft provides standard templates for download.
Original Content:
Power BI Report Templates
Power BI report templates are pre-designed files that include report layouts, visual elements, themes, and data model structures but exclude the underlying data. These templates are a powerful feature in Power BI, allowing users to create standardized reports that can be reused across different datasets. In this chapter, we will provide detailed instructions on how to create, use, and customize Power BI report templates, along with examples, benefits, and limitations of this functionality.
What is a Power BI Report Template?
A Power BI report template, or a .pbit file, contains the structure and formatting of a Power BI report without including the data itself. It stores the following:
Download Templates
Microsoft has provided a list of standard templates that you can download.
https://learn.microsoft.com/en-us/power-bi/create-reports/sample-datasets#download-original-sample-pbix-power-bi-files
Steps to Create a Power BI Report Template
Benefits of Using Power BI Report Templates
Limitations of Power BI Report Templates
Best Practices for Power BI Report Templates
</a:t>
            </a:r>
          </a:p>
        </p:txBody>
      </p:sp>
      <p:sp>
        <p:nvSpPr>
          <p:cNvPr id="4" name="Slide Number Placeholder 3"/>
          <p:cNvSpPr>
            <a:spLocks noGrp="1"/>
          </p:cNvSpPr>
          <p:nvPr>
            <p:ph type="sldNum" sz="quarter" idx="5"/>
          </p:nvPr>
        </p:nvSpPr>
        <p:spPr/>
        <p:txBody>
          <a:bodyPr/>
          <a:lstStyle/>
          <a:p>
            <a:fld id="{362F7279-C373-414F-BE9B-3DE7EBE8B3B0}" type="slidenum">
              <a:t>6</a:t>
            </a:fld>
            <a:endParaRPr lang="en-US"/>
          </a:p>
        </p:txBody>
      </p:sp>
    </p:spTree>
    <p:extLst>
      <p:ext uri="{BB962C8B-B14F-4D97-AF65-F5344CB8AC3E}">
        <p14:creationId xmlns:p14="http://schemas.microsoft.com/office/powerpoint/2010/main" val="2584652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Power BI offers various applications to cater to different needs. Power BI Desktop is ideal for creating detailed reports on your local machine. Power BI Service is cloud-based, allowing for collaboration and sharing. Power BI Mobile lets you access reports on the go, and Power BI Report Builder is perfect for creating paginated reports for printing or PDFs.
Original Content:
Power BI Applications
Power BI Desktop
Power BI Desktop is a free desktop application that provides tools for report authoring and publishing with data transformation, data modeling, and analytical features. It is ideal for creating comprehensive reports and performing complex data transformations and modeling on your local machine.
Power BI Service
Power BI Service is the cloud-based version of Power BI that offers features for report editing, dashboard creation, and collaboration. You can share your reports and dashboards with others in your organization.
Power BI Desktop vs Power BI Service
Power BI Mobile
Power BI Mobile is a mobile app that allows you to author, view, and share reports on the go. It is available for both iOS and Android devices, ensuring you can access your data and insights anytime, anywhere.
Power BI Report Builder
Power BI Report Builder is a desktop application used for creating paginated reports, which are ideal for printing or generating PDFs. These reports can also be built using Power BI Service. Power BI Report Builder offers more features and flexibility for creating detailed and formatted reports.
</a:t>
            </a:r>
          </a:p>
        </p:txBody>
      </p:sp>
      <p:sp>
        <p:nvSpPr>
          <p:cNvPr id="4" name="Slide Number Placeholder 3"/>
          <p:cNvSpPr>
            <a:spLocks noGrp="1"/>
          </p:cNvSpPr>
          <p:nvPr>
            <p:ph type="sldNum" sz="quarter" idx="5"/>
          </p:nvPr>
        </p:nvSpPr>
        <p:spPr/>
        <p:txBody>
          <a:bodyPr/>
          <a:lstStyle/>
          <a:p>
            <a:fld id="{362F7279-C373-414F-BE9B-3DE7EBE8B3B0}" type="slidenum">
              <a:t>7</a:t>
            </a:fld>
            <a:endParaRPr lang="en-US"/>
          </a:p>
        </p:txBody>
      </p:sp>
    </p:spTree>
    <p:extLst>
      <p:ext uri="{BB962C8B-B14F-4D97-AF65-F5344CB8AC3E}">
        <p14:creationId xmlns:p14="http://schemas.microsoft.com/office/powerpoint/2010/main" val="4070372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Data modeling in Power BI involves assigning Key columns to establish Primary Keys, specifying data categories for columns, summarizing numeric data, and managing relationships using Azure Synapse for big data and analytics.
Original Content:
Data Modeling
Table Properties
From the     Model View, assign the Key column for each table. This action establishes the Primary Key for every table in the model.
Data Category for Fields
You can specify the data category for a column so Power BI Desktop knows how it should treat its values when in a visualization. It can be specified either from Model View or Report View. As of May 2023, Power BI supports 12 Data Categories divided into 3 Groups.
Summarize Fields
For any column of numeric data that is contained in a table, there is the option to choose how to summarize this data. For example, the Sales column in the order table can be summarized to show the sum in your visualizations. However, district_code in the district table does not require to be summarized and can be left uncategorized. Performing this one-time activity for all your loaded tables can save time and resources while creating your reports.
Manage Relationships
Azure      Synapse for big data and analytics
</a:t>
            </a:r>
          </a:p>
        </p:txBody>
      </p:sp>
      <p:sp>
        <p:nvSpPr>
          <p:cNvPr id="4" name="Slide Number Placeholder 3"/>
          <p:cNvSpPr>
            <a:spLocks noGrp="1"/>
          </p:cNvSpPr>
          <p:nvPr>
            <p:ph type="sldNum" sz="quarter" idx="5"/>
          </p:nvPr>
        </p:nvSpPr>
        <p:spPr/>
        <p:txBody>
          <a:bodyPr/>
          <a:lstStyle/>
          <a:p>
            <a:fld id="{362F7279-C373-414F-BE9B-3DE7EBE8B3B0}" type="slidenum">
              <a:t>8</a:t>
            </a:fld>
            <a:endParaRPr lang="en-US"/>
          </a:p>
        </p:txBody>
      </p:sp>
    </p:spTree>
    <p:extLst>
      <p:ext uri="{BB962C8B-B14F-4D97-AF65-F5344CB8AC3E}">
        <p14:creationId xmlns:p14="http://schemas.microsoft.com/office/powerpoint/2010/main" val="17255165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Power BI's Report View, you can design and build interactive reports by adding various visualizations. Start by clicking on the Visualizations pane to access customization options. As of July 2024, Power BI offers 30 built-in visualizations and the option to add custom ones. Use Azure Data Explorer for real-time analytics on large data volumes.
Original Content:
Explore the Report View
Reports in Power BI are created in the      Report View. This is where you design and build your interactive reports by adding various visualizations to the report canvas.
Getting Started
To start building your report, click on the Visualizations pane, located on the right-hand side of the screen. This pane provides access to a variety of visualizations and customization options.
As of July 2024, Power BI offers 30 built-in visualizations, along with the option to add custom visualizations from the marketplace. This update includes various enhancements and new capabilities to help users better visualize and analyze their data (Microsoft Learn) (Power BI Toolkit).
Navigation Panes
Azure      Data Explorer for real-time analytics on large volumes of data
</a:t>
            </a:r>
          </a:p>
        </p:txBody>
      </p:sp>
      <p:sp>
        <p:nvSpPr>
          <p:cNvPr id="4" name="Slide Number Placeholder 3"/>
          <p:cNvSpPr>
            <a:spLocks noGrp="1"/>
          </p:cNvSpPr>
          <p:nvPr>
            <p:ph type="sldNum" sz="quarter" idx="5"/>
          </p:nvPr>
        </p:nvSpPr>
        <p:spPr/>
        <p:txBody>
          <a:bodyPr/>
          <a:lstStyle/>
          <a:p>
            <a:fld id="{362F7279-C373-414F-BE9B-3DE7EBE8B3B0}" type="slidenum">
              <a:t>9</a:t>
            </a:fld>
            <a:endParaRPr lang="en-US"/>
          </a:p>
        </p:txBody>
      </p:sp>
    </p:spTree>
    <p:extLst>
      <p:ext uri="{BB962C8B-B14F-4D97-AF65-F5344CB8AC3E}">
        <p14:creationId xmlns:p14="http://schemas.microsoft.com/office/powerpoint/2010/main" val="1971137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10/12/2024</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0530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10/12/2024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7490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10/12/2024</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118819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10/12/2024</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69455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10/12/2024</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43066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42538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10/12/2024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1172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10/12/2024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404413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10/12/2024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6947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10/12/2024</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51505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10/12/2024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32741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10/12/2024</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1053157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s://learn.microsoft.com/en-us/power-bi/create-reports/service-dashboard-pin-live-tile-from-report"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hyperlink" Target="https://learn.microsoft.com/en-us/power-bi/consumer/end-user-focus#work-in-focus-mode"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684758-17FE-76D1-0EB6-F7ABFB05FCA1}"/>
              </a:ext>
            </a:extLst>
          </p:cNvPr>
          <p:cNvSpPr>
            <a:spLocks noGrp="1"/>
          </p:cNvSpPr>
          <p:nvPr>
            <p:ph type="ctrTitle"/>
          </p:nvPr>
        </p:nvSpPr>
        <p:spPr>
          <a:xfrm>
            <a:off x="783771" y="1066800"/>
            <a:ext cx="5727760" cy="4724400"/>
          </a:xfrm>
        </p:spPr>
        <p:txBody>
          <a:bodyPr anchor="ctr">
            <a:normAutofit/>
          </a:bodyPr>
          <a:lstStyle/>
          <a:p>
            <a:pPr algn="r"/>
            <a:r>
              <a:rPr lang="en-US" sz="5600">
                <a:solidFill>
                  <a:srgbClr val="FFFFFF">
                    <a:alpha val="90000"/>
                  </a:srgbClr>
                </a:solidFill>
              </a:rPr>
              <a:t> MS Power BI </a:t>
            </a:r>
          </a:p>
        </p:txBody>
      </p:sp>
      <p:sp>
        <p:nvSpPr>
          <p:cNvPr id="9" name="Rectangle 8">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3485893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064D2207-AA67-DAD1-D42E-7A07328CA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laptop with business or profits growth bar graph">
            <a:extLst>
              <a:ext uri="{FF2B5EF4-FFF2-40B4-BE49-F238E27FC236}">
                <a16:creationId xmlns:a16="http://schemas.microsoft.com/office/drawing/2014/main" id="{75649AA5-6F36-4F48-8C85-E5E8B4CFABA7}"/>
              </a:ext>
            </a:extLst>
          </p:cNvPr>
          <p:cNvPicPr>
            <a:picLocks noGrp="1" noChangeAspect="1"/>
          </p:cNvPicPr>
          <p:nvPr>
            <p:ph sz="half" idx="1"/>
          </p:nvPr>
        </p:nvPicPr>
        <p:blipFill>
          <a:blip r:embed="rId3"/>
          <a:srcRect l="9544" r="29719" b="3"/>
          <a:stretch/>
        </p:blipFill>
        <p:spPr>
          <a:xfrm>
            <a:off x="585216" y="2163544"/>
            <a:ext cx="3410985" cy="4211857"/>
          </a:xfrm>
          <a:prstGeom prst="rect">
            <a:avLst/>
          </a:prstGeom>
        </p:spPr>
      </p:pic>
      <p:sp>
        <p:nvSpPr>
          <p:cNvPr id="2" name="Title 1">
            <a:extLst>
              <a:ext uri="{FF2B5EF4-FFF2-40B4-BE49-F238E27FC236}">
                <a16:creationId xmlns:a16="http://schemas.microsoft.com/office/drawing/2014/main" id="{C9B54725-A6A3-C376-1064-8C30A4A2C19F}"/>
              </a:ext>
            </a:extLst>
          </p:cNvPr>
          <p:cNvSpPr>
            <a:spLocks noGrp="1"/>
          </p:cNvSpPr>
          <p:nvPr>
            <p:ph type="title"/>
          </p:nvPr>
        </p:nvSpPr>
        <p:spPr>
          <a:xfrm>
            <a:off x="585216" y="704088"/>
            <a:ext cx="3523686" cy="1294379"/>
          </a:xfrm>
        </p:spPr>
        <p:txBody>
          <a:bodyPr vert="horz" lIns="91440" tIns="45720" rIns="91440" bIns="45720" rtlCol="0" anchor="t">
            <a:normAutofit/>
          </a:bodyPr>
          <a:lstStyle/>
          <a:p>
            <a:r>
              <a:rPr lang="en-US" b="0" kern="1200" cap="all" dirty="0">
                <a:solidFill>
                  <a:schemeClr val="tx1">
                    <a:lumMod val="75000"/>
                    <a:lumOff val="25000"/>
                  </a:schemeClr>
                </a:solidFill>
                <a:latin typeface="+mj-lt"/>
                <a:ea typeface="+mj-ea"/>
                <a:cs typeface="+mj-cs"/>
              </a:rPr>
              <a:t>Table</a:t>
            </a:r>
          </a:p>
        </p:txBody>
      </p:sp>
      <p:sp>
        <p:nvSpPr>
          <p:cNvPr id="4" name="Content Placeholder 3">
            <a:extLst>
              <a:ext uri="{FF2B5EF4-FFF2-40B4-BE49-F238E27FC236}">
                <a16:creationId xmlns:a16="http://schemas.microsoft.com/office/drawing/2014/main" id="{01BC2E4F-4C77-EAD6-8B87-10E10E6A27C1}"/>
              </a:ext>
            </a:extLst>
          </p:cNvPr>
          <p:cNvSpPr>
            <a:spLocks noGrp="1"/>
          </p:cNvSpPr>
          <p:nvPr>
            <p:ph sz="half" idx="2"/>
          </p:nvPr>
        </p:nvSpPr>
        <p:spPr>
          <a:xfrm>
            <a:off x="4379976" y="704088"/>
            <a:ext cx="7365491" cy="5760721"/>
          </a:xfrm>
        </p:spPr>
        <p:txBody>
          <a:bodyPr vert="horz" lIns="91440" tIns="45720" rIns="91440" bIns="45720" rtlCol="0" anchor="t">
            <a:normAutofit/>
          </a:bodyPr>
          <a:lstStyle/>
          <a:p>
            <a:r>
              <a:rPr lang="en-US"/>
              <a:t>Display Sales by Region</a:t>
            </a:r>
          </a:p>
          <a:p>
            <a:pPr lvl="1"/>
            <a:r>
              <a:rPr lang="en-US"/>
              <a:t>Use a table visualization</a:t>
            </a:r>
          </a:p>
          <a:p>
            <a:pPr lvl="1"/>
            <a:r>
              <a:rPr lang="en-US"/>
              <a:t>Showcase the top 10 customers</a:t>
            </a:r>
          </a:p>
          <a:p>
            <a:pPr lvl="1"/>
            <a:r>
              <a:rPr lang="en-US"/>
              <a:t>Arrange customers in descending order by sales amount</a:t>
            </a:r>
          </a:p>
          <a:p>
            <a:r>
              <a:rPr lang="en-US"/>
              <a:t>Activity</a:t>
            </a:r>
          </a:p>
          <a:p>
            <a:pPr lvl="1"/>
            <a:r>
              <a:rPr lang="en-US"/>
              <a:t>Utilize a table visualization</a:t>
            </a:r>
          </a:p>
          <a:p>
            <a:pPr lvl="1"/>
            <a:r>
              <a:rPr lang="en-US"/>
              <a:t>Showcase the top 10 customers</a:t>
            </a:r>
          </a:p>
          <a:p>
            <a:pPr lvl="1"/>
            <a:r>
              <a:rPr lang="en-US"/>
              <a:t>Arrange customers in descending order by sales amount</a:t>
            </a:r>
          </a:p>
          <a:p>
            <a:pPr lvl="1"/>
            <a:r>
              <a:rPr lang="en-US"/>
              <a:t>Hint: Use the Top N Filter from the Filters pane</a:t>
            </a:r>
          </a:p>
        </p:txBody>
      </p:sp>
      <p:sp>
        <p:nvSpPr>
          <p:cNvPr id="18" name="Rectangle 17">
            <a:extLst>
              <a:ext uri="{FF2B5EF4-FFF2-40B4-BE49-F238E27FC236}">
                <a16:creationId xmlns:a16="http://schemas.microsoft.com/office/drawing/2014/main" id="{BE047182-D574-4420-02BD-B1574963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70F9EDA4-AE82-51D4-9890-D3FD6D2AF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6832D855-C8B5-8666-2EF6-1D436A827A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973292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8FB72E23-5314-406B-9C79-917B9157322D}"/>
              </a:ext>
            </a:extLst>
          </p:cNvPr>
          <p:cNvPicPr>
            <a:picLocks noGrp="1" noChangeAspect="1"/>
          </p:cNvPicPr>
          <p:nvPr>
            <p:ph sz="half" idx="1"/>
          </p:nvPr>
        </p:nvPicPr>
        <p:blipFill>
          <a:blip r:embed="rId3"/>
          <a:stretch>
            <a:fillRect/>
          </a:stretch>
        </p:blipFill>
        <p:spPr>
          <a:xfrm>
            <a:off x="720636" y="1571429"/>
            <a:ext cx="5476375" cy="3915607"/>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D9A2331-7AE1-F8B5-FACA-DD46D1CEA70A}"/>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Table with Field Parameters</a:t>
            </a:r>
          </a:p>
        </p:txBody>
      </p:sp>
      <p:sp>
        <p:nvSpPr>
          <p:cNvPr id="4" name="Content Placeholder 3">
            <a:extLst>
              <a:ext uri="{FF2B5EF4-FFF2-40B4-BE49-F238E27FC236}">
                <a16:creationId xmlns:a16="http://schemas.microsoft.com/office/drawing/2014/main" id="{F2AF2FA8-6555-8507-DF9D-BE3FF392CB78}"/>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sz="1400">
                <a:solidFill>
                  <a:srgbClr val="FFFFFF"/>
                </a:solidFill>
              </a:rPr>
              <a:t>Introduction to Field Parameters</a:t>
            </a:r>
          </a:p>
          <a:p>
            <a:pPr lvl="1">
              <a:lnSpc>
                <a:spcPct val="90000"/>
              </a:lnSpc>
            </a:pPr>
            <a:r>
              <a:rPr lang="en-US" sz="1400">
                <a:solidFill>
                  <a:srgbClr val="FFFFFF"/>
                </a:solidFill>
              </a:rPr>
              <a:t>Allows dynamic change of measures or dimensions</a:t>
            </a:r>
          </a:p>
          <a:p>
            <a:pPr lvl="1">
              <a:lnSpc>
                <a:spcPct val="90000"/>
              </a:lnSpc>
            </a:pPr>
            <a:r>
              <a:rPr lang="en-US" sz="1400">
                <a:solidFill>
                  <a:srgbClr val="FFFFFF"/>
                </a:solidFill>
              </a:rPr>
              <a:t>Enhances report readability</a:t>
            </a:r>
          </a:p>
          <a:p>
            <a:pPr lvl="1">
              <a:lnSpc>
                <a:spcPct val="90000"/>
              </a:lnSpc>
            </a:pPr>
            <a:r>
              <a:rPr lang="en-US" sz="1400">
                <a:solidFill>
                  <a:srgbClr val="FFFFFF"/>
                </a:solidFill>
              </a:rPr>
              <a:t>Enables customized analysis</a:t>
            </a:r>
          </a:p>
          <a:p>
            <a:pPr>
              <a:lnSpc>
                <a:spcPct val="90000"/>
              </a:lnSpc>
            </a:pPr>
            <a:r>
              <a:rPr lang="en-US" sz="1400">
                <a:solidFill>
                  <a:srgbClr val="FFFFFF"/>
                </a:solidFill>
              </a:rPr>
              <a:t>Creating a Field Parameter</a:t>
            </a:r>
          </a:p>
          <a:p>
            <a:pPr lvl="1">
              <a:lnSpc>
                <a:spcPct val="90000"/>
              </a:lnSpc>
            </a:pPr>
            <a:r>
              <a:rPr lang="en-US" sz="1400">
                <a:solidFill>
                  <a:srgbClr val="FFFFFF"/>
                </a:solidFill>
              </a:rPr>
              <a:t>Provide a name for the parameter</a:t>
            </a:r>
          </a:p>
          <a:p>
            <a:pPr lvl="1">
              <a:lnSpc>
                <a:spcPct val="90000"/>
              </a:lnSpc>
            </a:pPr>
            <a:r>
              <a:rPr lang="en-US" sz="1400">
                <a:solidFill>
                  <a:srgbClr val="FFFFFF"/>
                </a:solidFill>
              </a:rPr>
              <a:t>Select fields such as email, region, state, city, and purpose</a:t>
            </a:r>
          </a:p>
          <a:p>
            <a:pPr>
              <a:lnSpc>
                <a:spcPct val="90000"/>
              </a:lnSpc>
            </a:pPr>
            <a:r>
              <a:rPr lang="en-US" sz="1400">
                <a:solidFill>
                  <a:srgbClr val="FFFFFF"/>
                </a:solidFill>
              </a:rPr>
              <a:t>Editing Field Parameters</a:t>
            </a:r>
          </a:p>
          <a:p>
            <a:pPr lvl="1">
              <a:lnSpc>
                <a:spcPct val="90000"/>
              </a:lnSpc>
            </a:pPr>
            <a:r>
              <a:rPr lang="en-US" sz="1400">
                <a:solidFill>
                  <a:srgbClr val="FFFFFF"/>
                </a:solidFill>
              </a:rPr>
              <a:t>Manually edit the DAX formula</a:t>
            </a:r>
          </a:p>
          <a:p>
            <a:pPr lvl="1">
              <a:lnSpc>
                <a:spcPct val="90000"/>
              </a:lnSpc>
            </a:pPr>
            <a:r>
              <a:rPr lang="en-US" sz="1400">
                <a:solidFill>
                  <a:srgbClr val="FFFFFF"/>
                </a:solidFill>
              </a:rPr>
              <a:t>Learn more about DAX formulas later in the course</a:t>
            </a:r>
          </a:p>
          <a:p>
            <a:pPr>
              <a:lnSpc>
                <a:spcPct val="90000"/>
              </a:lnSpc>
            </a:pPr>
            <a:r>
              <a:rPr lang="en-US" sz="1400">
                <a:solidFill>
                  <a:srgbClr val="FFFFFF"/>
                </a:solidFill>
              </a:rPr>
              <a:t>Example Field List</a:t>
            </a:r>
          </a:p>
          <a:p>
            <a:pPr lvl="1">
              <a:lnSpc>
                <a:spcPct val="90000"/>
              </a:lnSpc>
            </a:pPr>
            <a:r>
              <a:rPr lang="en-US" sz="1400">
                <a:solidFill>
                  <a:srgbClr val="FFFFFF"/>
                </a:solidFill>
              </a:rPr>
              <a:t>Field List = {(</a:t>
            </a:r>
          </a:p>
        </p:txBody>
      </p:sp>
    </p:spTree>
    <p:extLst>
      <p:ext uri="{BB962C8B-B14F-4D97-AF65-F5344CB8AC3E}">
        <p14:creationId xmlns:p14="http://schemas.microsoft.com/office/powerpoint/2010/main" val="3935662588"/>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E768E5D9-487B-4BDE-BC08-2ED72E103DEB}"/>
              </a:ext>
            </a:extLst>
          </p:cNvPr>
          <p:cNvPicPr>
            <a:picLocks noGrp="1" noChangeAspect="1"/>
          </p:cNvPicPr>
          <p:nvPr>
            <p:ph sz="half" idx="1"/>
          </p:nvPr>
        </p:nvPicPr>
        <p:blipFill>
          <a:blip r:embed="rId3"/>
          <a:stretch>
            <a:fillRect/>
          </a:stretch>
        </p:blipFill>
        <p:spPr>
          <a:xfrm>
            <a:off x="833413" y="634550"/>
            <a:ext cx="5250820" cy="5789365"/>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421504B-F9ED-AB69-20BC-3EF2189F0C67}"/>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Matrix</a:t>
            </a:r>
          </a:p>
        </p:txBody>
      </p:sp>
      <p:sp>
        <p:nvSpPr>
          <p:cNvPr id="4" name="Content Placeholder 3">
            <a:extLst>
              <a:ext uri="{FF2B5EF4-FFF2-40B4-BE49-F238E27FC236}">
                <a16:creationId xmlns:a16="http://schemas.microsoft.com/office/drawing/2014/main" id="{0CB4C663-09AA-4D74-A006-15FB9EB1DEC8}"/>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sz="1500">
                <a:solidFill>
                  <a:srgbClr val="FFFFFF"/>
                </a:solidFill>
              </a:rPr>
              <a:t>Use Case for Matrix Visualization</a:t>
            </a:r>
          </a:p>
          <a:p>
            <a:pPr lvl="1">
              <a:lnSpc>
                <a:spcPct val="90000"/>
              </a:lnSpc>
            </a:pPr>
            <a:r>
              <a:rPr lang="en-US" sz="1500">
                <a:solidFill>
                  <a:srgbClr val="FFFFFF"/>
                </a:solidFill>
              </a:rPr>
              <a:t>Display Loans Disbursed by Region, State, and City</a:t>
            </a:r>
          </a:p>
          <a:p>
            <a:pPr lvl="1">
              <a:lnSpc>
                <a:spcPct val="90000"/>
              </a:lnSpc>
            </a:pPr>
            <a:r>
              <a:rPr lang="en-US" sz="1500">
                <a:solidFill>
                  <a:srgbClr val="FFFFFF"/>
                </a:solidFill>
              </a:rPr>
              <a:t>Loans categorized by Purpose</a:t>
            </a:r>
          </a:p>
          <a:p>
            <a:pPr>
              <a:lnSpc>
                <a:spcPct val="90000"/>
              </a:lnSpc>
            </a:pPr>
            <a:r>
              <a:rPr lang="en-US" sz="1500">
                <a:solidFill>
                  <a:srgbClr val="FFFFFF"/>
                </a:solidFill>
              </a:rPr>
              <a:t>Activity Instructions</a:t>
            </a:r>
          </a:p>
          <a:p>
            <a:pPr lvl="1">
              <a:lnSpc>
                <a:spcPct val="90000"/>
              </a:lnSpc>
            </a:pPr>
            <a:r>
              <a:rPr lang="en-US" sz="1500">
                <a:solidFill>
                  <a:srgbClr val="FFFFFF"/>
                </a:solidFill>
              </a:rPr>
              <a:t>Add the field 'gender' from the customer table as an additional column</a:t>
            </a:r>
          </a:p>
          <a:p>
            <a:pPr lvl="1">
              <a:lnSpc>
                <a:spcPct val="90000"/>
              </a:lnSpc>
            </a:pPr>
            <a:r>
              <a:rPr lang="en-US" sz="1500">
                <a:solidFill>
                  <a:srgbClr val="FFFFFF"/>
                </a:solidFill>
              </a:rPr>
              <a:t>Toggle between Row and Column to use the Drill Down feature</a:t>
            </a:r>
          </a:p>
          <a:p>
            <a:pPr>
              <a:lnSpc>
                <a:spcPct val="90000"/>
              </a:lnSpc>
            </a:pPr>
            <a:r>
              <a:rPr lang="en-US" sz="1500">
                <a:solidFill>
                  <a:srgbClr val="FFFFFF"/>
                </a:solidFill>
              </a:rPr>
              <a:t>Power BI Accessibility</a:t>
            </a:r>
          </a:p>
          <a:p>
            <a:pPr lvl="1">
              <a:lnSpc>
                <a:spcPct val="90000"/>
              </a:lnSpc>
            </a:pPr>
            <a:r>
              <a:rPr lang="en-US" sz="1500">
                <a:solidFill>
                  <a:srgbClr val="FFFFFF"/>
                </a:solidFill>
              </a:rPr>
              <a:t>No need to be a coding engineer or data scientist</a:t>
            </a:r>
          </a:p>
          <a:p>
            <a:pPr lvl="1">
              <a:lnSpc>
                <a:spcPct val="90000"/>
              </a:lnSpc>
            </a:pPr>
            <a:r>
              <a:rPr lang="en-US" sz="1500">
                <a:solidFill>
                  <a:srgbClr val="FFFFFF"/>
                </a:solidFill>
              </a:rPr>
              <a:t>Experience with data, Excel, and formulas within Excel is sufficient</a:t>
            </a:r>
          </a:p>
        </p:txBody>
      </p:sp>
    </p:spTree>
    <p:extLst>
      <p:ext uri="{BB962C8B-B14F-4D97-AF65-F5344CB8AC3E}">
        <p14:creationId xmlns:p14="http://schemas.microsoft.com/office/powerpoint/2010/main" val="90330567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AD53AFCB-B5AC-4A10-A6DA-255AE1F0EB84}"/>
              </a:ext>
            </a:extLst>
          </p:cNvPr>
          <p:cNvPicPr>
            <a:picLocks noGrp="1" noChangeAspect="1"/>
          </p:cNvPicPr>
          <p:nvPr>
            <p:ph sz="half" idx="1"/>
          </p:nvPr>
        </p:nvPicPr>
        <p:blipFill>
          <a:blip r:embed="rId3"/>
          <a:stretch>
            <a:fillRect/>
          </a:stretch>
        </p:blipFill>
        <p:spPr>
          <a:xfrm>
            <a:off x="720636" y="1947929"/>
            <a:ext cx="5476375" cy="3162606"/>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5EFE04E-A845-9EEC-EDAC-5151AA1FEAB0}"/>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Slicer - Category</a:t>
            </a:r>
          </a:p>
        </p:txBody>
      </p:sp>
      <p:sp>
        <p:nvSpPr>
          <p:cNvPr id="4" name="Content Placeholder 3">
            <a:extLst>
              <a:ext uri="{FF2B5EF4-FFF2-40B4-BE49-F238E27FC236}">
                <a16:creationId xmlns:a16="http://schemas.microsoft.com/office/drawing/2014/main" id="{2FA702AF-223E-AA1A-256B-2559B7F8E64C}"/>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sz="1100">
                <a:solidFill>
                  <a:srgbClr val="FFFFFF"/>
                </a:solidFill>
              </a:rPr>
              <a:t>Adding a Slicer with Loan Purpose</a:t>
            </a:r>
          </a:p>
          <a:p>
            <a:pPr lvl="1">
              <a:lnSpc>
                <a:spcPct val="90000"/>
              </a:lnSpc>
            </a:pPr>
            <a:r>
              <a:rPr lang="en-US" sz="1100">
                <a:solidFill>
                  <a:srgbClr val="FFFFFF"/>
                </a:solidFill>
              </a:rPr>
              <a:t>Add the purpose field from loan to the Slicer</a:t>
            </a:r>
          </a:p>
          <a:p>
            <a:pPr lvl="1">
              <a:lnSpc>
                <a:spcPct val="90000"/>
              </a:lnSpc>
            </a:pPr>
            <a:r>
              <a:rPr lang="en-US" sz="1100">
                <a:solidFill>
                  <a:srgbClr val="FFFFFF"/>
                </a:solidFill>
              </a:rPr>
              <a:t>Filter all visualizations on the report page by selecting any category on the Slicer</a:t>
            </a:r>
          </a:p>
          <a:p>
            <a:pPr>
              <a:lnSpc>
                <a:spcPct val="90000"/>
              </a:lnSpc>
            </a:pPr>
            <a:r>
              <a:rPr lang="en-US" sz="1100">
                <a:solidFill>
                  <a:srgbClr val="FFFFFF"/>
                </a:solidFill>
              </a:rPr>
              <a:t>Formatting the Slicer</a:t>
            </a:r>
          </a:p>
          <a:p>
            <a:pPr lvl="1">
              <a:lnSpc>
                <a:spcPct val="90000"/>
              </a:lnSpc>
            </a:pPr>
            <a:r>
              <a:rPr lang="en-US" sz="1100">
                <a:solidFill>
                  <a:srgbClr val="FFFFFF"/>
                </a:solidFill>
              </a:rPr>
              <a:t>Recommended options include Slicer Settings - Options - Style</a:t>
            </a:r>
          </a:p>
          <a:p>
            <a:pPr lvl="1">
              <a:lnSpc>
                <a:spcPct val="90000"/>
              </a:lnSpc>
            </a:pPr>
            <a:r>
              <a:rPr lang="en-US" sz="1100">
                <a:solidFill>
                  <a:srgbClr val="FFFFFF"/>
                </a:solidFill>
              </a:rPr>
              <a:t>Slicer Settings - Selection - Select All</a:t>
            </a:r>
          </a:p>
          <a:p>
            <a:pPr>
              <a:lnSpc>
                <a:spcPct val="90000"/>
              </a:lnSpc>
            </a:pPr>
            <a:r>
              <a:rPr lang="en-US" sz="1100">
                <a:solidFill>
                  <a:srgbClr val="FFFFFF"/>
                </a:solidFill>
              </a:rPr>
              <a:t>Testing Interaction</a:t>
            </a:r>
          </a:p>
          <a:p>
            <a:pPr lvl="1">
              <a:lnSpc>
                <a:spcPct val="90000"/>
              </a:lnSpc>
            </a:pPr>
            <a:r>
              <a:rPr lang="en-US" sz="1100">
                <a:solidFill>
                  <a:srgbClr val="FFFFFF"/>
                </a:solidFill>
              </a:rPr>
              <a:t>Selecting a value from the slicer filters the previously created Table and Matrix</a:t>
            </a:r>
          </a:p>
          <a:p>
            <a:pPr lvl="1">
              <a:lnSpc>
                <a:spcPct val="90000"/>
              </a:lnSpc>
            </a:pPr>
            <a:r>
              <a:rPr lang="en-US" sz="1100">
                <a:solidFill>
                  <a:srgbClr val="FFFFFF"/>
                </a:solidFill>
              </a:rPr>
              <a:t>In Power BI, this is referred to as Interactions</a:t>
            </a:r>
          </a:p>
          <a:p>
            <a:pPr>
              <a:lnSpc>
                <a:spcPct val="90000"/>
              </a:lnSpc>
            </a:pPr>
            <a:r>
              <a:rPr lang="en-US" sz="1100">
                <a:solidFill>
                  <a:srgbClr val="FFFFFF"/>
                </a:solidFill>
              </a:rPr>
              <a:t>Editing Interactions</a:t>
            </a:r>
          </a:p>
          <a:p>
            <a:pPr lvl="1">
              <a:lnSpc>
                <a:spcPct val="90000"/>
              </a:lnSpc>
            </a:pPr>
            <a:r>
              <a:rPr lang="en-US" sz="1100">
                <a:solidFill>
                  <a:srgbClr val="FFFFFF"/>
                </a:solidFill>
              </a:rPr>
              <a:t>Enable Editing by clicking the format icon and enabling Edit Interactions</a:t>
            </a:r>
          </a:p>
          <a:p>
            <a:pPr lvl="1">
              <a:lnSpc>
                <a:spcPct val="90000"/>
              </a:lnSpc>
            </a:pPr>
            <a:r>
              <a:rPr lang="en-US" sz="1100">
                <a:solidFill>
                  <a:srgbClr val="FFFFFF"/>
                </a:solidFill>
              </a:rPr>
              <a:t>Toggle between the None and Filter buttons on the visualizations to control interaction</a:t>
            </a:r>
          </a:p>
        </p:txBody>
      </p:sp>
    </p:spTree>
    <p:extLst>
      <p:ext uri="{BB962C8B-B14F-4D97-AF65-F5344CB8AC3E}">
        <p14:creationId xmlns:p14="http://schemas.microsoft.com/office/powerpoint/2010/main" val="202895782"/>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AD35666F-928D-4C37-8AC5-EC813F322BC9}"/>
              </a:ext>
            </a:extLst>
          </p:cNvPr>
          <p:cNvPicPr>
            <a:picLocks noGrp="1" noChangeAspect="1"/>
          </p:cNvPicPr>
          <p:nvPr>
            <p:ph sz="half" idx="1"/>
          </p:nvPr>
        </p:nvPicPr>
        <p:blipFill>
          <a:blip r:embed="rId3"/>
          <a:stretch>
            <a:fillRect/>
          </a:stretch>
        </p:blipFill>
        <p:spPr>
          <a:xfrm>
            <a:off x="720636" y="2276512"/>
            <a:ext cx="5476375" cy="2505441"/>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A8C8BA7-E3DD-F282-F550-C8BF7D4DCDBA}"/>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Slicer – Data</a:t>
            </a:r>
          </a:p>
        </p:txBody>
      </p:sp>
      <p:sp>
        <p:nvSpPr>
          <p:cNvPr id="4" name="Content Placeholder 3">
            <a:extLst>
              <a:ext uri="{FF2B5EF4-FFF2-40B4-BE49-F238E27FC236}">
                <a16:creationId xmlns:a16="http://schemas.microsoft.com/office/drawing/2014/main" id="{50FEAD77-2479-D864-1290-980E0CCF4A40}"/>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r>
              <a:rPr lang="en-US">
                <a:solidFill>
                  <a:srgbClr val="FFFFFF"/>
                </a:solidFill>
              </a:rPr>
              <a:t>Adding Date Field to Slicer</a:t>
            </a:r>
          </a:p>
          <a:p>
            <a:pPr lvl="1"/>
            <a:r>
              <a:rPr lang="en-US">
                <a:solidFill>
                  <a:srgbClr val="FFFFFF"/>
                </a:solidFill>
              </a:rPr>
              <a:t>Insert date field directly without choosing hierarchy</a:t>
            </a:r>
          </a:p>
          <a:p>
            <a:pPr lvl="1"/>
            <a:r>
              <a:rPr lang="en-US">
                <a:solidFill>
                  <a:srgbClr val="FFFFFF"/>
                </a:solidFill>
              </a:rPr>
              <a:t>Other visualizations filter based on Date selection</a:t>
            </a:r>
          </a:p>
          <a:p>
            <a:r>
              <a:rPr lang="en-US">
                <a:solidFill>
                  <a:srgbClr val="FFFFFF"/>
                </a:solidFill>
              </a:rPr>
              <a:t>Formatting Slicer with Date</a:t>
            </a:r>
          </a:p>
          <a:p>
            <a:pPr lvl="1"/>
            <a:r>
              <a:rPr lang="en-US">
                <a:solidFill>
                  <a:srgbClr val="FFFFFF"/>
                </a:solidFill>
              </a:rPr>
              <a:t>Choose to add Date with Date Hierarchy</a:t>
            </a:r>
          </a:p>
          <a:p>
            <a:pPr lvl="1"/>
            <a:r>
              <a:rPr lang="en-US">
                <a:solidFill>
                  <a:srgbClr val="FFFFFF"/>
                </a:solidFill>
              </a:rPr>
              <a:t>Select individual child options like Year, Quarter, Month, or Day</a:t>
            </a:r>
          </a:p>
        </p:txBody>
      </p:sp>
    </p:spTree>
    <p:extLst>
      <p:ext uri="{BB962C8B-B14F-4D97-AF65-F5344CB8AC3E}">
        <p14:creationId xmlns:p14="http://schemas.microsoft.com/office/powerpoint/2010/main" val="3969949097"/>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FBB53F82-F191-4EEB-AB7B-F69E634FA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27C34D-0280-A4A5-C741-BB6AE1153E5D}"/>
              </a:ext>
            </a:extLst>
          </p:cNvPr>
          <p:cNvSpPr>
            <a:spLocks noGrp="1"/>
          </p:cNvSpPr>
          <p:nvPr>
            <p:ph type="title"/>
          </p:nvPr>
        </p:nvSpPr>
        <p:spPr>
          <a:xfrm>
            <a:off x="581192" y="702156"/>
            <a:ext cx="11029616" cy="1188720"/>
          </a:xfrm>
        </p:spPr>
        <p:txBody>
          <a:bodyPr vert="horz" lIns="91440" tIns="45720" rIns="91440" bIns="45720" rtlCol="0" anchor="b">
            <a:normAutofit/>
          </a:bodyPr>
          <a:lstStyle/>
          <a:p>
            <a:r>
              <a:rPr lang="en-US"/>
              <a:t>Sync Slicers across Pages</a:t>
            </a:r>
          </a:p>
        </p:txBody>
      </p:sp>
      <p:sp>
        <p:nvSpPr>
          <p:cNvPr id="18" name="Rectangle 17">
            <a:extLst>
              <a:ext uri="{FF2B5EF4-FFF2-40B4-BE49-F238E27FC236}">
                <a16:creationId xmlns:a16="http://schemas.microsoft.com/office/drawing/2014/main" id="{8616AA08-3831-473D-B61B-89484A33CF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8431B918-3A1C-46BA-9430-CAD97D9DA0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8400935A-2F82-4DC4-A4E1-E12EFB8C27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D2BD875A-F3D1-A16B-B100-70062C0DA45B}"/>
              </a:ext>
            </a:extLst>
          </p:cNvPr>
          <p:cNvSpPr>
            <a:spLocks noGrp="1"/>
          </p:cNvSpPr>
          <p:nvPr>
            <p:ph sz="half" idx="2"/>
          </p:nvPr>
        </p:nvSpPr>
        <p:spPr>
          <a:xfrm>
            <a:off x="581193" y="2180496"/>
            <a:ext cx="6917210" cy="4045683"/>
          </a:xfrm>
        </p:spPr>
        <p:txBody>
          <a:bodyPr vert="horz" lIns="91440" tIns="45720" rIns="91440" bIns="45720" rtlCol="0" anchor="ctr">
            <a:normAutofit/>
          </a:bodyPr>
          <a:lstStyle/>
          <a:p>
            <a:pPr>
              <a:lnSpc>
                <a:spcPct val="90000"/>
              </a:lnSpc>
            </a:pPr>
            <a:r>
              <a:rPr lang="en-US" sz="1700"/>
              <a:t>Enable Slicer Sync</a:t>
            </a:r>
          </a:p>
          <a:p>
            <a:pPr lvl="1">
              <a:lnSpc>
                <a:spcPct val="90000"/>
              </a:lnSpc>
            </a:pPr>
            <a:r>
              <a:rPr lang="en-US" sz="1700"/>
              <a:t>Make a Slicer created on one page visible on all pages</a:t>
            </a:r>
          </a:p>
          <a:p>
            <a:pPr lvl="1">
              <a:lnSpc>
                <a:spcPct val="90000"/>
              </a:lnSpc>
            </a:pPr>
            <a:r>
              <a:rPr lang="en-US" sz="1700"/>
              <a:t>Use a single slicer to filter visualizations on all or selected pages</a:t>
            </a:r>
          </a:p>
          <a:p>
            <a:pPr lvl="1">
              <a:lnSpc>
                <a:spcPct val="90000"/>
              </a:lnSpc>
            </a:pPr>
            <a:r>
              <a:rPr lang="en-US" sz="1700"/>
              <a:t>Activate Sync for Slicer from the View tab</a:t>
            </a:r>
          </a:p>
          <a:p>
            <a:pPr>
              <a:lnSpc>
                <a:spcPct val="90000"/>
              </a:lnSpc>
            </a:pPr>
            <a:r>
              <a:rPr lang="en-US" sz="1700"/>
              <a:t>Activate Sync for Slicer</a:t>
            </a:r>
          </a:p>
          <a:p>
            <a:pPr lvl="1">
              <a:lnSpc>
                <a:spcPct val="90000"/>
              </a:lnSpc>
            </a:pPr>
            <a:r>
              <a:rPr lang="en-US" sz="1700"/>
              <a:t>First column: name of pages in PowerBi Report</a:t>
            </a:r>
          </a:p>
          <a:p>
            <a:pPr lvl="1">
              <a:lnSpc>
                <a:spcPct val="90000"/>
              </a:lnSpc>
            </a:pPr>
            <a:r>
              <a:rPr lang="en-US" sz="1700"/>
              <a:t>Second column: 'sync' column, link slicers by checking this</a:t>
            </a:r>
          </a:p>
          <a:p>
            <a:pPr lvl="1">
              <a:lnSpc>
                <a:spcPct val="90000"/>
              </a:lnSpc>
            </a:pPr>
            <a:r>
              <a:rPr lang="en-US" sz="1700"/>
              <a:t>Third column: indicates whether the slicer is displayed</a:t>
            </a:r>
          </a:p>
          <a:p>
            <a:pPr lvl="1">
              <a:lnSpc>
                <a:spcPct val="90000"/>
              </a:lnSpc>
            </a:pPr>
            <a:r>
              <a:rPr lang="en-US" sz="1700"/>
              <a:t>Compatible with built-in Slicer visualization</a:t>
            </a:r>
          </a:p>
          <a:p>
            <a:pPr lvl="1">
              <a:lnSpc>
                <a:spcPct val="90000"/>
              </a:lnSpc>
            </a:pPr>
            <a:r>
              <a:rPr lang="en-US" sz="1700"/>
              <a:t>Does not function with custom visual slicers</a:t>
            </a:r>
          </a:p>
          <a:p>
            <a:pPr>
              <a:lnSpc>
                <a:spcPct val="90000"/>
              </a:lnSpc>
            </a:pPr>
            <a:r>
              <a:rPr lang="en-US" sz="1700"/>
              <a:t>Apply all Slicers</a:t>
            </a:r>
          </a:p>
          <a:p>
            <a:pPr lvl="1">
              <a:lnSpc>
                <a:spcPct val="90000"/>
              </a:lnSpc>
            </a:pPr>
            <a:r>
              <a:rPr lang="en-US" sz="1700"/>
              <a:t>Make multiple selections across various slicers without immediate refresh</a:t>
            </a:r>
          </a:p>
        </p:txBody>
      </p:sp>
      <p:sp>
        <p:nvSpPr>
          <p:cNvPr id="24" name="Rectangle 23">
            <a:extLst>
              <a:ext uri="{FF2B5EF4-FFF2-40B4-BE49-F238E27FC236}">
                <a16:creationId xmlns:a16="http://schemas.microsoft.com/office/drawing/2014/main" id="{A3D5D599-1CAE-4C92-B5AE-8E51AF6D4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6" y="2180496"/>
            <a:ext cx="3703321" cy="4045683"/>
          </a:xfrm>
          <a:prstGeom prst="rect">
            <a:avLst/>
          </a:prstGeom>
          <a:solidFill>
            <a:schemeClr val="bg1"/>
          </a:solidFill>
          <a:ln w="38100">
            <a:solidFill>
              <a:srgbClr val="4653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86896A88-8E1A-4595-8677-2274B5514021}"/>
              </a:ext>
            </a:extLst>
          </p:cNvPr>
          <p:cNvPicPr>
            <a:picLocks noGrp="1" noChangeAspect="1"/>
          </p:cNvPicPr>
          <p:nvPr>
            <p:ph sz="half" idx="1"/>
          </p:nvPr>
        </p:nvPicPr>
        <p:blipFill>
          <a:blip r:embed="rId3"/>
          <a:stretch>
            <a:fillRect/>
          </a:stretch>
        </p:blipFill>
        <p:spPr>
          <a:xfrm>
            <a:off x="8363915" y="2970374"/>
            <a:ext cx="3059782" cy="2462751"/>
          </a:xfrm>
          <a:prstGeom prst="rect">
            <a:avLst/>
          </a:prstGeom>
        </p:spPr>
      </p:pic>
    </p:spTree>
    <p:extLst>
      <p:ext uri="{BB962C8B-B14F-4D97-AF65-F5344CB8AC3E}">
        <p14:creationId xmlns:p14="http://schemas.microsoft.com/office/powerpoint/2010/main" val="4285265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C5C3C38-BE9C-5397-FB5B-55E1259B8530}"/>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Cards</a:t>
            </a:r>
          </a:p>
        </p:txBody>
      </p:sp>
      <p:sp>
        <p:nvSpPr>
          <p:cNvPr id="4" name="Content Placeholder 3">
            <a:extLst>
              <a:ext uri="{FF2B5EF4-FFF2-40B4-BE49-F238E27FC236}">
                <a16:creationId xmlns:a16="http://schemas.microsoft.com/office/drawing/2014/main" id="{19EFB836-4ACE-536E-1E81-1E3B92204231}"/>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a:solidFill>
                  <a:srgbClr val="FFFFFF"/>
                </a:solidFill>
              </a:rPr>
              <a:t>Card Visualization</a:t>
            </a:r>
          </a:p>
          <a:p>
            <a:pPr lvl="1">
              <a:lnSpc>
                <a:spcPct val="90000"/>
              </a:lnSpc>
            </a:pPr>
            <a:r>
              <a:rPr lang="en-US">
                <a:solidFill>
                  <a:srgbClr val="FFFFFF"/>
                </a:solidFill>
              </a:rPr>
              <a:t>Displays a single aggregate value</a:t>
            </a:r>
          </a:p>
          <a:p>
            <a:pPr lvl="1">
              <a:lnSpc>
                <a:spcPct val="90000"/>
              </a:lnSpc>
            </a:pPr>
            <a:r>
              <a:rPr lang="en-US">
                <a:solidFill>
                  <a:srgbClr val="FFFFFF"/>
                </a:solidFill>
              </a:rPr>
              <a:t>Example: Sum of Loans Disbursed</a:t>
            </a:r>
          </a:p>
          <a:p>
            <a:pPr>
              <a:lnSpc>
                <a:spcPct val="90000"/>
              </a:lnSpc>
            </a:pPr>
            <a:r>
              <a:rPr lang="en-US">
                <a:solidFill>
                  <a:srgbClr val="FFFFFF"/>
                </a:solidFill>
              </a:rPr>
              <a:t>Multi-Row Card Visualization</a:t>
            </a:r>
          </a:p>
          <a:p>
            <a:pPr lvl="1">
              <a:lnSpc>
                <a:spcPct val="90000"/>
              </a:lnSpc>
            </a:pPr>
            <a:r>
              <a:rPr lang="en-US">
                <a:solidFill>
                  <a:srgbClr val="FFFFFF"/>
                </a:solidFill>
              </a:rPr>
              <a:t>Displays multiple aggregate values</a:t>
            </a:r>
          </a:p>
          <a:p>
            <a:pPr lvl="1">
              <a:lnSpc>
                <a:spcPct val="90000"/>
              </a:lnSpc>
            </a:pPr>
            <a:r>
              <a:rPr lang="en-US">
                <a:solidFill>
                  <a:srgbClr val="FFFFFF"/>
                </a:solidFill>
              </a:rPr>
              <a:t>Example: Count of Loan Accounts and Distinct Count of Loan Customers</a:t>
            </a:r>
          </a:p>
          <a:p>
            <a:pPr lvl="1">
              <a:lnSpc>
                <a:spcPct val="90000"/>
              </a:lnSpc>
            </a:pPr>
            <a:r>
              <a:rPr lang="en-US">
                <a:solidFill>
                  <a:srgbClr val="FFFFFF"/>
                </a:solidFill>
              </a:rPr>
              <a:t>Use Case for IT Professionals</a:t>
            </a:r>
          </a:p>
          <a:p>
            <a:pPr lvl="2">
              <a:lnSpc>
                <a:spcPct val="90000"/>
              </a:lnSpc>
            </a:pPr>
            <a:r>
              <a:rPr lang="en-US">
                <a:solidFill>
                  <a:srgbClr val="FFFFFF"/>
                </a:solidFill>
              </a:rPr>
              <a:t>Monitor system performance</a:t>
            </a:r>
          </a:p>
          <a:p>
            <a:pPr lvl="2">
              <a:lnSpc>
                <a:spcPct val="90000"/>
              </a:lnSpc>
            </a:pPr>
            <a:r>
              <a:rPr lang="en-US">
                <a:solidFill>
                  <a:srgbClr val="FFFFFF"/>
                </a:solidFill>
              </a:rPr>
              <a:t>Track software usage</a:t>
            </a:r>
          </a:p>
          <a:p>
            <a:pPr lvl="2">
              <a:lnSpc>
                <a:spcPct val="90000"/>
              </a:lnSpc>
            </a:pPr>
            <a:r>
              <a:rPr lang="en-US">
                <a:solidFill>
                  <a:srgbClr val="FFFFFF"/>
                </a:solidFill>
              </a:rPr>
              <a:t>Visualize network traffic data</a:t>
            </a:r>
          </a:p>
        </p:txBody>
      </p:sp>
      <p:graphicFrame>
        <p:nvGraphicFramePr>
          <p:cNvPr id="6" name="Content Placeholder 5">
            <a:extLst>
              <a:ext uri="{FF2B5EF4-FFF2-40B4-BE49-F238E27FC236}">
                <a16:creationId xmlns:a16="http://schemas.microsoft.com/office/drawing/2014/main" id="{71667291-513C-4150-AAA7-F139034F7341}"/>
              </a:ext>
            </a:extLst>
          </p:cNvPr>
          <p:cNvGraphicFramePr>
            <a:graphicFrameLocks noGrp="1"/>
          </p:cNvGraphicFramePr>
          <p:nvPr>
            <p:ph sz="half" idx="1"/>
          </p:nvPr>
        </p:nvGraphicFramePr>
        <p:xfrm>
          <a:off x="720636" y="1225425"/>
          <a:ext cx="5476376" cy="4607618"/>
        </p:xfrm>
        <a:graphic>
          <a:graphicData uri="http://schemas.openxmlformats.org/drawingml/2006/table">
            <a:tbl>
              <a:tblPr firstRow="1" firstCol="1" bandRow="1">
                <a:tableStyleId>{8EC20E35-A176-4012-BC5E-935CFFF8708E}</a:tableStyleId>
              </a:tblPr>
              <a:tblGrid>
                <a:gridCol w="2690116">
                  <a:extLst>
                    <a:ext uri="{9D8B030D-6E8A-4147-A177-3AD203B41FA5}">
                      <a16:colId xmlns:a16="http://schemas.microsoft.com/office/drawing/2014/main" val="3928372350"/>
                    </a:ext>
                  </a:extLst>
                </a:gridCol>
                <a:gridCol w="2786260">
                  <a:extLst>
                    <a:ext uri="{9D8B030D-6E8A-4147-A177-3AD203B41FA5}">
                      <a16:colId xmlns:a16="http://schemas.microsoft.com/office/drawing/2014/main" val="4005339083"/>
                    </a:ext>
                  </a:extLst>
                </a:gridCol>
              </a:tblGrid>
              <a:tr h="495720">
                <a:tc>
                  <a:txBody>
                    <a:bodyPr/>
                    <a:lstStyle/>
                    <a:p>
                      <a:r>
                        <a:rPr lang="en-US" sz="2700">
                          <a:effectLst/>
                        </a:rPr>
                        <a:t>Card</a:t>
                      </a:r>
                    </a:p>
                  </a:txBody>
                  <a:tcPr marL="12499" marR="12499" marT="12499" marB="12499" anchor="ctr"/>
                </a:tc>
                <a:tc>
                  <a:txBody>
                    <a:bodyPr/>
                    <a:lstStyle/>
                    <a:p>
                      <a:r>
                        <a:rPr lang="en-US" sz="2700">
                          <a:effectLst/>
                        </a:rPr>
                        <a:t>Field</a:t>
                      </a:r>
                    </a:p>
                  </a:txBody>
                  <a:tcPr marL="12499" marR="12499" marT="12499" marB="12499" anchor="ctr"/>
                </a:tc>
                <a:extLst>
                  <a:ext uri="{0D108BD9-81ED-4DB2-BD59-A6C34878D82A}">
                    <a16:rowId xmlns:a16="http://schemas.microsoft.com/office/drawing/2014/main" val="2387209678"/>
                  </a:ext>
                </a:extLst>
              </a:tr>
              <a:tr h="1232185">
                <a:tc>
                  <a:txBody>
                    <a:bodyPr/>
                    <a:lstStyle/>
                    <a:p>
                      <a:r>
                        <a:rPr lang="en-US" sz="2700">
                          <a:effectLst/>
                        </a:rPr>
                        <a:t>Loan Amount Disbursed</a:t>
                      </a:r>
                    </a:p>
                  </a:txBody>
                  <a:tcPr marL="216324" marR="216324" marT="173060" marB="173060" anchor="ctr"/>
                </a:tc>
                <a:tc>
                  <a:txBody>
                    <a:bodyPr/>
                    <a:lstStyle/>
                    <a:p>
                      <a:r>
                        <a:rPr lang="en-US" sz="2700">
                          <a:effectLst/>
                        </a:rPr>
                        <a:t>Sum of Loan Amount</a:t>
                      </a:r>
                    </a:p>
                  </a:txBody>
                  <a:tcPr marL="216324" marR="216324" marT="173060" marB="173060" anchor="ctr"/>
                </a:tc>
                <a:extLst>
                  <a:ext uri="{0D108BD9-81ED-4DB2-BD59-A6C34878D82A}">
                    <a16:rowId xmlns:a16="http://schemas.microsoft.com/office/drawing/2014/main" val="3611236528"/>
                  </a:ext>
                </a:extLst>
              </a:tr>
              <a:tr h="1232185">
                <a:tc>
                  <a:txBody>
                    <a:bodyPr/>
                    <a:lstStyle/>
                    <a:p>
                      <a:r>
                        <a:rPr lang="en-US" sz="2700">
                          <a:effectLst/>
                        </a:rPr>
                        <a:t>Loan Accounts</a:t>
                      </a:r>
                    </a:p>
                  </a:txBody>
                  <a:tcPr marL="216324" marR="216324" marT="173060" marB="173060" anchor="ctr"/>
                </a:tc>
                <a:tc>
                  <a:txBody>
                    <a:bodyPr/>
                    <a:lstStyle/>
                    <a:p>
                      <a:r>
                        <a:rPr lang="en-US" sz="2700">
                          <a:effectLst/>
                        </a:rPr>
                        <a:t>Count of loan id</a:t>
                      </a:r>
                    </a:p>
                  </a:txBody>
                  <a:tcPr marL="216324" marR="216324" marT="173060" marB="173060" anchor="ctr"/>
                </a:tc>
                <a:extLst>
                  <a:ext uri="{0D108BD9-81ED-4DB2-BD59-A6C34878D82A}">
                    <a16:rowId xmlns:a16="http://schemas.microsoft.com/office/drawing/2014/main" val="1337361791"/>
                  </a:ext>
                </a:extLst>
              </a:tr>
              <a:tr h="1647528">
                <a:tc>
                  <a:txBody>
                    <a:bodyPr/>
                    <a:lstStyle/>
                    <a:p>
                      <a:r>
                        <a:rPr lang="en-US" sz="2700">
                          <a:effectLst/>
                        </a:rPr>
                        <a:t>Loan Customers</a:t>
                      </a:r>
                    </a:p>
                  </a:txBody>
                  <a:tcPr marL="216324" marR="216324" marT="173060" marB="173060" anchor="ctr"/>
                </a:tc>
                <a:tc>
                  <a:txBody>
                    <a:bodyPr/>
                    <a:lstStyle/>
                    <a:p>
                      <a:r>
                        <a:rPr lang="en-US" sz="2700">
                          <a:effectLst/>
                        </a:rPr>
                        <a:t>Distinct Count of client id from loan table</a:t>
                      </a:r>
                    </a:p>
                  </a:txBody>
                  <a:tcPr marL="216324" marR="216324" marT="173060" marB="173060" anchor="ctr"/>
                </a:tc>
                <a:extLst>
                  <a:ext uri="{0D108BD9-81ED-4DB2-BD59-A6C34878D82A}">
                    <a16:rowId xmlns:a16="http://schemas.microsoft.com/office/drawing/2014/main" val="3653639155"/>
                  </a:ext>
                </a:extLst>
              </a:tr>
            </a:tbl>
          </a:graphicData>
        </a:graphic>
      </p:graphicFrame>
    </p:spTree>
    <p:extLst>
      <p:ext uri="{BB962C8B-B14F-4D97-AF65-F5344CB8AC3E}">
        <p14:creationId xmlns:p14="http://schemas.microsoft.com/office/powerpoint/2010/main" val="193952253"/>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7B89EEFD-93BC-4ACF-962C-E6279E72B0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6" y="723899"/>
            <a:ext cx="3703320" cy="5666666"/>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EFCDDDB-63A9-8787-44D9-5A1AD33A76DF}"/>
              </a:ext>
            </a:extLst>
          </p:cNvPr>
          <p:cNvSpPr>
            <a:spLocks noGrp="1"/>
          </p:cNvSpPr>
          <p:nvPr>
            <p:ph type="title"/>
          </p:nvPr>
        </p:nvSpPr>
        <p:spPr>
          <a:xfrm>
            <a:off x="803189" y="1209184"/>
            <a:ext cx="3089189" cy="4734416"/>
          </a:xfrm>
        </p:spPr>
        <p:txBody>
          <a:bodyPr vert="horz" lIns="91440" tIns="45720" rIns="91440" bIns="45720" rtlCol="0" anchor="ctr">
            <a:normAutofit/>
          </a:bodyPr>
          <a:lstStyle/>
          <a:p>
            <a:r>
              <a:rPr lang="en-US">
                <a:solidFill>
                  <a:srgbClr val="FFFFFF"/>
                </a:solidFill>
              </a:rPr>
              <a:t>Bookmarks and Page Navigators</a:t>
            </a:r>
          </a:p>
        </p:txBody>
      </p:sp>
      <p:sp>
        <p:nvSpPr>
          <p:cNvPr id="4" name="Content Placeholder 3">
            <a:extLst>
              <a:ext uri="{FF2B5EF4-FFF2-40B4-BE49-F238E27FC236}">
                <a16:creationId xmlns:a16="http://schemas.microsoft.com/office/drawing/2014/main" id="{412FB8A0-F514-A172-8FF8-FF8EB1CF0659}"/>
              </a:ext>
            </a:extLst>
          </p:cNvPr>
          <p:cNvSpPr>
            <a:spLocks noGrp="1"/>
          </p:cNvSpPr>
          <p:nvPr>
            <p:ph sz="half" idx="2"/>
          </p:nvPr>
        </p:nvSpPr>
        <p:spPr>
          <a:xfrm>
            <a:off x="4561870" y="723900"/>
            <a:ext cx="7183597" cy="3152362"/>
          </a:xfrm>
        </p:spPr>
        <p:txBody>
          <a:bodyPr vert="horz" lIns="91440" tIns="45720" rIns="91440" bIns="45720" rtlCol="0" anchor="ctr">
            <a:normAutofit/>
          </a:bodyPr>
          <a:lstStyle/>
          <a:p>
            <a:pPr>
              <a:lnSpc>
                <a:spcPct val="90000"/>
              </a:lnSpc>
            </a:pPr>
            <a:r>
              <a:rPr lang="en-US" sz="1100"/>
              <a:t>Bookmarks in Power BI</a:t>
            </a:r>
          </a:p>
          <a:p>
            <a:pPr lvl="1">
              <a:lnSpc>
                <a:spcPct val="90000"/>
              </a:lnSpc>
            </a:pPr>
            <a:r>
              <a:rPr lang="en-US" sz="1100"/>
              <a:t>Save and recall the current state of a report page</a:t>
            </a:r>
          </a:p>
          <a:p>
            <a:pPr lvl="1">
              <a:lnSpc>
                <a:spcPct val="90000"/>
              </a:lnSpc>
            </a:pPr>
            <a:r>
              <a:rPr lang="en-US" sz="1100"/>
              <a:t>Capture layout and filtering settings</a:t>
            </a:r>
          </a:p>
          <a:p>
            <a:pPr>
              <a:lnSpc>
                <a:spcPct val="90000"/>
              </a:lnSpc>
            </a:pPr>
            <a:r>
              <a:rPr lang="en-US" sz="1100"/>
              <a:t>Creating a Bookmark</a:t>
            </a:r>
          </a:p>
          <a:p>
            <a:pPr lvl="1">
              <a:lnSpc>
                <a:spcPct val="90000"/>
              </a:lnSpc>
            </a:pPr>
            <a:r>
              <a:rPr lang="en-US" sz="1100"/>
              <a:t>Open the report page</a:t>
            </a:r>
          </a:p>
          <a:p>
            <a:pPr lvl="1">
              <a:lnSpc>
                <a:spcPct val="90000"/>
              </a:lnSpc>
            </a:pPr>
            <a:r>
              <a:rPr lang="en-US" sz="1100"/>
              <a:t>Select 'Bookmarks' from the View tab</a:t>
            </a:r>
          </a:p>
          <a:p>
            <a:pPr>
              <a:lnSpc>
                <a:spcPct val="90000"/>
              </a:lnSpc>
            </a:pPr>
            <a:r>
              <a:rPr lang="en-US" sz="1100"/>
              <a:t>Use Case: Car Loans Disbursed (2020-2022)</a:t>
            </a:r>
          </a:p>
          <a:p>
            <a:pPr>
              <a:lnSpc>
                <a:spcPct val="90000"/>
              </a:lnSpc>
            </a:pPr>
            <a:r>
              <a:rPr lang="en-US" sz="1100"/>
              <a:t>Updating Bookmarks</a:t>
            </a:r>
          </a:p>
          <a:p>
            <a:pPr>
              <a:lnSpc>
                <a:spcPct val="90000"/>
              </a:lnSpc>
            </a:pPr>
            <a:r>
              <a:rPr lang="en-US" sz="1100"/>
              <a:t>Activity: Reset Bookmark</a:t>
            </a:r>
          </a:p>
          <a:p>
            <a:pPr>
              <a:lnSpc>
                <a:spcPct val="90000"/>
              </a:lnSpc>
            </a:pPr>
            <a:r>
              <a:rPr lang="en-US" sz="1100"/>
              <a:t>Bookmark and Page Navigators</a:t>
            </a:r>
          </a:p>
          <a:p>
            <a:pPr>
              <a:lnSpc>
                <a:spcPct val="90000"/>
              </a:lnSpc>
            </a:pPr>
            <a:r>
              <a:rPr lang="en-US" sz="1100"/>
              <a:t>Bookmark Navigator</a:t>
            </a:r>
          </a:p>
          <a:p>
            <a:pPr>
              <a:lnSpc>
                <a:spcPct val="90000"/>
              </a:lnSpc>
            </a:pPr>
            <a:r>
              <a:rPr lang="en-US" sz="1100"/>
              <a:t>Page Navigator</a:t>
            </a:r>
          </a:p>
        </p:txBody>
      </p:sp>
      <p:pic>
        <p:nvPicPr>
          <p:cNvPr id="5" name="Content Placeholder 4" descr="A screenshot of a computer&#10;&#10;Description automatically generated">
            <a:extLst>
              <a:ext uri="{FF2B5EF4-FFF2-40B4-BE49-F238E27FC236}">
                <a16:creationId xmlns:a16="http://schemas.microsoft.com/office/drawing/2014/main" id="{CF5FC861-C69F-4C67-BFDE-C8F7445CBDF5}"/>
              </a:ext>
            </a:extLst>
          </p:cNvPr>
          <p:cNvPicPr>
            <a:picLocks noGrp="1" noChangeAspect="1"/>
          </p:cNvPicPr>
          <p:nvPr>
            <p:ph sz="half" idx="1"/>
          </p:nvPr>
        </p:nvPicPr>
        <p:blipFill>
          <a:blip r:embed="rId3"/>
          <a:stretch>
            <a:fillRect/>
          </a:stretch>
        </p:blipFill>
        <p:spPr>
          <a:xfrm>
            <a:off x="5300632" y="4149588"/>
            <a:ext cx="5706072" cy="2196838"/>
          </a:xfrm>
          <a:prstGeom prst="rect">
            <a:avLst/>
          </a:prstGeom>
        </p:spPr>
      </p:pic>
    </p:spTree>
    <p:extLst>
      <p:ext uri="{BB962C8B-B14F-4D97-AF65-F5344CB8AC3E}">
        <p14:creationId xmlns:p14="http://schemas.microsoft.com/office/powerpoint/2010/main" val="32152343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E9A9B565-75C0-728D-1294-57C911BE7765}"/>
              </a:ext>
            </a:extLst>
          </p:cNvPr>
          <p:cNvSpPr>
            <a:spLocks noGrp="1"/>
          </p:cNvSpPr>
          <p:nvPr>
            <p:ph type="title"/>
          </p:nvPr>
        </p:nvSpPr>
        <p:spPr>
          <a:xfrm>
            <a:off x="672280" y="944752"/>
            <a:ext cx="3259016" cy="1462692"/>
          </a:xfrm>
        </p:spPr>
        <p:txBody>
          <a:bodyPr vert="horz" lIns="91440" tIns="45720" rIns="91440" bIns="45720" rtlCol="0" anchor="b">
            <a:normAutofit/>
          </a:bodyPr>
          <a:lstStyle/>
          <a:p>
            <a:r>
              <a:rPr lang="en-US" b="0" kern="1200" cap="all">
                <a:solidFill>
                  <a:srgbClr val="FFFFFF"/>
                </a:solidFill>
                <a:latin typeface="+mj-lt"/>
                <a:ea typeface="+mj-ea"/>
                <a:cs typeface="+mj-cs"/>
              </a:rPr>
              <a:t>Pie, Donuts and Tree Map</a:t>
            </a:r>
          </a:p>
        </p:txBody>
      </p:sp>
      <p:sp>
        <p:nvSpPr>
          <p:cNvPr id="20" name="Rectangle 19">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4" name="Rectangle 23">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Content Placeholder 3">
            <a:extLst>
              <a:ext uri="{FF2B5EF4-FFF2-40B4-BE49-F238E27FC236}">
                <a16:creationId xmlns:a16="http://schemas.microsoft.com/office/drawing/2014/main" id="{D324C1B2-58AE-7612-45C9-72D4515B809F}"/>
              </a:ext>
            </a:extLst>
          </p:cNvPr>
          <p:cNvSpPr>
            <a:spLocks noGrp="1"/>
          </p:cNvSpPr>
          <p:nvPr>
            <p:ph sz="half" idx="2"/>
          </p:nvPr>
        </p:nvSpPr>
        <p:spPr>
          <a:xfrm>
            <a:off x="671513" y="2536031"/>
            <a:ext cx="3123783" cy="3671936"/>
          </a:xfrm>
        </p:spPr>
        <p:txBody>
          <a:bodyPr vert="horz" lIns="91440" tIns="45720" rIns="91440" bIns="45720" rtlCol="0" anchor="t">
            <a:normAutofit/>
          </a:bodyPr>
          <a:lstStyle/>
          <a:p>
            <a:pPr>
              <a:lnSpc>
                <a:spcPct val="90000"/>
              </a:lnSpc>
            </a:pPr>
            <a:r>
              <a:rPr lang="en-US" sz="1700">
                <a:solidFill>
                  <a:srgbClr val="FFFFFF"/>
                </a:solidFill>
              </a:rPr>
              <a:t>Pie Charts</a:t>
            </a:r>
          </a:p>
          <a:p>
            <a:pPr lvl="1">
              <a:lnSpc>
                <a:spcPct val="90000"/>
              </a:lnSpc>
            </a:pPr>
            <a:r>
              <a:rPr lang="en-US" sz="1700">
                <a:solidFill>
                  <a:srgbClr val="FFFFFF"/>
                </a:solidFill>
              </a:rPr>
              <a:t>Displays proportions of data</a:t>
            </a:r>
          </a:p>
          <a:p>
            <a:pPr lvl="1">
              <a:lnSpc>
                <a:spcPct val="90000"/>
              </a:lnSpc>
            </a:pPr>
            <a:r>
              <a:rPr lang="en-US" sz="1700">
                <a:solidFill>
                  <a:srgbClr val="FFFFFF"/>
                </a:solidFill>
              </a:rPr>
              <a:t>Example: Proportion of male and female clients</a:t>
            </a:r>
          </a:p>
          <a:p>
            <a:pPr>
              <a:lnSpc>
                <a:spcPct val="90000"/>
              </a:lnSpc>
            </a:pPr>
            <a:r>
              <a:rPr lang="en-US" sz="1700">
                <a:solidFill>
                  <a:srgbClr val="FFFFFF"/>
                </a:solidFill>
              </a:rPr>
              <a:t>Donut Charts</a:t>
            </a:r>
          </a:p>
          <a:p>
            <a:pPr lvl="1">
              <a:lnSpc>
                <a:spcPct val="90000"/>
              </a:lnSpc>
            </a:pPr>
            <a:r>
              <a:rPr lang="en-US" sz="1700">
                <a:solidFill>
                  <a:srgbClr val="FFFFFF"/>
                </a:solidFill>
              </a:rPr>
              <a:t>Similar to pie charts but with a hole in the center</a:t>
            </a:r>
          </a:p>
          <a:p>
            <a:pPr>
              <a:lnSpc>
                <a:spcPct val="90000"/>
              </a:lnSpc>
            </a:pPr>
            <a:r>
              <a:rPr lang="en-US" sz="1700">
                <a:solidFill>
                  <a:srgbClr val="FFFFFF"/>
                </a:solidFill>
              </a:rPr>
              <a:t>Treemaps</a:t>
            </a:r>
          </a:p>
          <a:p>
            <a:pPr lvl="1">
              <a:lnSpc>
                <a:spcPct val="90000"/>
              </a:lnSpc>
            </a:pPr>
            <a:r>
              <a:rPr lang="en-US" sz="1700">
                <a:solidFill>
                  <a:srgbClr val="FFFFFF"/>
                </a:solidFill>
              </a:rPr>
              <a:t>Displays hierarchical data</a:t>
            </a:r>
          </a:p>
          <a:p>
            <a:pPr lvl="1">
              <a:lnSpc>
                <a:spcPct val="90000"/>
              </a:lnSpc>
            </a:pPr>
            <a:r>
              <a:rPr lang="en-US" sz="1700">
                <a:solidFill>
                  <a:srgbClr val="FFFFFF"/>
                </a:solidFill>
              </a:rPr>
              <a:t>Example: Categorizes orders by subcategory within each category</a:t>
            </a:r>
          </a:p>
        </p:txBody>
      </p:sp>
      <p:pic>
        <p:nvPicPr>
          <p:cNvPr id="5" name="Content Placeholder 4" descr="3D pastel pie chart">
            <a:extLst>
              <a:ext uri="{FF2B5EF4-FFF2-40B4-BE49-F238E27FC236}">
                <a16:creationId xmlns:a16="http://schemas.microsoft.com/office/drawing/2014/main" id="{D41651C5-FDA7-492A-815C-0FE8A5DCA668}"/>
              </a:ext>
            </a:extLst>
          </p:cNvPr>
          <p:cNvPicPr>
            <a:picLocks noGrp="1" noChangeAspect="1"/>
          </p:cNvPicPr>
          <p:nvPr>
            <p:ph sz="half" idx="1"/>
          </p:nvPr>
        </p:nvPicPr>
        <p:blipFill>
          <a:blip r:embed="rId3"/>
          <a:srcRect l="3343" r="5928" b="-1"/>
          <a:stretch/>
        </p:blipFill>
        <p:spPr>
          <a:xfrm>
            <a:off x="4241830" y="601200"/>
            <a:ext cx="7503636" cy="5789365"/>
          </a:xfrm>
          <a:prstGeom prst="rect">
            <a:avLst/>
          </a:prstGeom>
        </p:spPr>
      </p:pic>
    </p:spTree>
    <p:extLst>
      <p:ext uri="{BB962C8B-B14F-4D97-AF65-F5344CB8AC3E}">
        <p14:creationId xmlns:p14="http://schemas.microsoft.com/office/powerpoint/2010/main" val="2578790490"/>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graph with blue lines and dots&#10;&#10;Description automatically generated">
            <a:extLst>
              <a:ext uri="{FF2B5EF4-FFF2-40B4-BE49-F238E27FC236}">
                <a16:creationId xmlns:a16="http://schemas.microsoft.com/office/drawing/2014/main" id="{A527774D-B716-4E67-AAA5-F19273B4D8F7}"/>
              </a:ext>
            </a:extLst>
          </p:cNvPr>
          <p:cNvPicPr>
            <a:picLocks noGrp="1" noChangeAspect="1"/>
          </p:cNvPicPr>
          <p:nvPr>
            <p:ph sz="half" idx="1"/>
          </p:nvPr>
        </p:nvPicPr>
        <p:blipFill>
          <a:blip r:embed="rId3"/>
          <a:stretch>
            <a:fillRect/>
          </a:stretch>
        </p:blipFill>
        <p:spPr>
          <a:xfrm>
            <a:off x="720636" y="2201212"/>
            <a:ext cx="5476375" cy="2656040"/>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6D8832C-27AE-C2CF-FE57-DE526E30D912}"/>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Clustered Column / Bar Chart</a:t>
            </a:r>
          </a:p>
        </p:txBody>
      </p:sp>
      <p:sp>
        <p:nvSpPr>
          <p:cNvPr id="4" name="Content Placeholder 3">
            <a:extLst>
              <a:ext uri="{FF2B5EF4-FFF2-40B4-BE49-F238E27FC236}">
                <a16:creationId xmlns:a16="http://schemas.microsoft.com/office/drawing/2014/main" id="{B05CBA3D-D3BC-CAC3-E65B-BC60ACD527CD}"/>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sz="1500">
                <a:solidFill>
                  <a:srgbClr val="FFFFFF"/>
                </a:solidFill>
              </a:rPr>
              <a:t>Commonly used for comparing specific values across categories</a:t>
            </a:r>
          </a:p>
          <a:p>
            <a:pPr lvl="1">
              <a:lnSpc>
                <a:spcPct val="90000"/>
              </a:lnSpc>
            </a:pPr>
            <a:r>
              <a:rPr lang="en-US" sz="1500">
                <a:solidFill>
                  <a:srgbClr val="FFFFFF"/>
                </a:solidFill>
              </a:rPr>
              <a:t>Alternative to a Matrix</a:t>
            </a:r>
          </a:p>
          <a:p>
            <a:pPr lvl="1">
              <a:lnSpc>
                <a:spcPct val="90000"/>
              </a:lnSpc>
            </a:pPr>
            <a:r>
              <a:rPr lang="en-US" sz="1500">
                <a:solidFill>
                  <a:srgbClr val="FFFFFF"/>
                </a:solidFill>
              </a:rPr>
              <a:t>Supports all Drill Down features</a:t>
            </a:r>
          </a:p>
          <a:p>
            <a:pPr>
              <a:lnSpc>
                <a:spcPct val="90000"/>
              </a:lnSpc>
            </a:pPr>
            <a:r>
              <a:rPr lang="en-US" sz="1500">
                <a:solidFill>
                  <a:srgbClr val="FFFFFF"/>
                </a:solidFill>
              </a:rPr>
              <a:t>Use Case: Display Loan Disbursement by Region, State, and City</a:t>
            </a:r>
          </a:p>
          <a:p>
            <a:pPr lvl="1">
              <a:lnSpc>
                <a:spcPct val="90000"/>
              </a:lnSpc>
            </a:pPr>
            <a:r>
              <a:rPr lang="en-US" sz="1500">
                <a:solidFill>
                  <a:srgbClr val="FFFFFF"/>
                </a:solidFill>
              </a:rPr>
              <a:t>Effective for visualizing loan disbursement data</a:t>
            </a:r>
          </a:p>
          <a:p>
            <a:pPr>
              <a:lnSpc>
                <a:spcPct val="90000"/>
              </a:lnSpc>
            </a:pPr>
            <a:r>
              <a:rPr lang="en-US" sz="1500">
                <a:solidFill>
                  <a:srgbClr val="FFFFFF"/>
                </a:solidFill>
              </a:rPr>
              <a:t>Activity: Create a Line and Clustered Column Chart</a:t>
            </a:r>
          </a:p>
          <a:p>
            <a:pPr lvl="1">
              <a:lnSpc>
                <a:spcPct val="90000"/>
              </a:lnSpc>
            </a:pPr>
            <a:r>
              <a:rPr lang="en-US" sz="1500">
                <a:solidFill>
                  <a:srgbClr val="FFFFFF"/>
                </a:solidFill>
              </a:rPr>
              <a:t>Displays data as specified</a:t>
            </a:r>
          </a:p>
          <a:p>
            <a:pPr>
              <a:lnSpc>
                <a:spcPct val="90000"/>
              </a:lnSpc>
            </a:pPr>
            <a:r>
              <a:rPr lang="en-US" sz="1500">
                <a:solidFill>
                  <a:srgbClr val="FFFFFF"/>
                </a:solidFill>
              </a:rPr>
              <a:t>Load Data Source</a:t>
            </a:r>
          </a:p>
          <a:p>
            <a:pPr lvl="1">
              <a:lnSpc>
                <a:spcPct val="90000"/>
              </a:lnSpc>
            </a:pPr>
            <a:r>
              <a:rPr lang="en-US" sz="1500">
                <a:solidFill>
                  <a:srgbClr val="FFFFFF"/>
                </a:solidFill>
              </a:rPr>
              <a:t>Ensure data is correctly loaded for accurate visualization</a:t>
            </a:r>
          </a:p>
        </p:txBody>
      </p:sp>
    </p:spTree>
    <p:extLst>
      <p:ext uri="{BB962C8B-B14F-4D97-AF65-F5344CB8AC3E}">
        <p14:creationId xmlns:p14="http://schemas.microsoft.com/office/powerpoint/2010/main" val="61673933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EA0AF0-BF05-F953-C5B7-76F05A120DA4}"/>
              </a:ext>
            </a:extLst>
          </p:cNvPr>
          <p:cNvSpPr>
            <a:spLocks noGrp="1"/>
          </p:cNvSpPr>
          <p:nvPr>
            <p:ph type="title"/>
          </p:nvPr>
        </p:nvSpPr>
        <p:spPr>
          <a:xfrm>
            <a:off x="581193" y="702156"/>
            <a:ext cx="4076153" cy="5156642"/>
          </a:xfrm>
        </p:spPr>
        <p:txBody>
          <a:bodyPr anchor="ctr">
            <a:normAutofit/>
          </a:bodyPr>
          <a:lstStyle/>
          <a:p>
            <a:r>
              <a:rPr lang="en-US" dirty="0">
                <a:solidFill>
                  <a:schemeClr val="tx2"/>
                </a:solidFill>
              </a:rPr>
              <a:t>OUTLINE</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106369A-95B7-731D-9049-ACE052181B1E}"/>
              </a:ext>
            </a:extLst>
          </p:cNvPr>
          <p:cNvSpPr>
            <a:spLocks noGrp="1"/>
          </p:cNvSpPr>
          <p:nvPr>
            <p:ph idx="1"/>
          </p:nvPr>
        </p:nvSpPr>
        <p:spPr>
          <a:xfrm>
            <a:off x="4776743" y="702156"/>
            <a:ext cx="6484091" cy="5156643"/>
          </a:xfrm>
        </p:spPr>
        <p:txBody>
          <a:bodyPr vert="horz" lIns="91440" tIns="45720" rIns="91440" bIns="45720" rtlCol="0" anchor="ctr">
            <a:noAutofit/>
          </a:bodyPr>
          <a:lstStyle/>
          <a:p>
            <a:pPr marL="305435" indent="-305435"/>
            <a:r>
              <a:rPr lang="en-US" sz="2400" dirty="0">
                <a:solidFill>
                  <a:srgbClr val="333333"/>
                </a:solidFill>
                <a:ea typeface="+mn-lt"/>
                <a:cs typeface="+mn-lt"/>
              </a:rPr>
              <a:t>Introduction to Power BI</a:t>
            </a:r>
            <a:endParaRPr lang="en-US" sz="2400" dirty="0">
              <a:ea typeface="+mn-lt"/>
              <a:cs typeface="+mn-lt"/>
            </a:endParaRPr>
          </a:p>
          <a:p>
            <a:pPr marL="305435" indent="-305435"/>
            <a:r>
              <a:rPr lang="en-US" sz="2400" dirty="0">
                <a:solidFill>
                  <a:srgbClr val="333333"/>
                </a:solidFill>
                <a:ea typeface="+mn-lt"/>
                <a:cs typeface="+mn-lt"/>
              </a:rPr>
              <a:t>Loading Data and Templates</a:t>
            </a:r>
            <a:endParaRPr lang="en-US" sz="2400" dirty="0">
              <a:ea typeface="+mn-lt"/>
              <a:cs typeface="+mn-lt"/>
            </a:endParaRPr>
          </a:p>
          <a:p>
            <a:pPr marL="305435" indent="-305435"/>
            <a:r>
              <a:rPr lang="en-US" sz="2400" dirty="0">
                <a:solidFill>
                  <a:srgbClr val="333333"/>
                </a:solidFill>
                <a:ea typeface="+mn-lt"/>
                <a:cs typeface="+mn-lt"/>
              </a:rPr>
              <a:t>Data Modeling and Data Preparation</a:t>
            </a:r>
            <a:endParaRPr lang="en-US" sz="2400"/>
          </a:p>
          <a:p>
            <a:pPr marL="305435" indent="-305435"/>
            <a:r>
              <a:rPr lang="en-US" sz="2400" dirty="0">
                <a:solidFill>
                  <a:srgbClr val="333333"/>
                </a:solidFill>
                <a:ea typeface="+mn-lt"/>
                <a:cs typeface="+mn-lt"/>
              </a:rPr>
              <a:t>Visualizations in Power BI</a:t>
            </a:r>
            <a:endParaRPr lang="en-US" sz="2400"/>
          </a:p>
          <a:p>
            <a:pPr marL="305435" indent="-305435"/>
            <a:r>
              <a:rPr lang="en-US" sz="2400" dirty="0">
                <a:solidFill>
                  <a:srgbClr val="333333"/>
                </a:solidFill>
                <a:ea typeface="+mn-lt"/>
                <a:cs typeface="+mn-lt"/>
              </a:rPr>
              <a:t>Advanced Features for Interactivity</a:t>
            </a:r>
            <a:endParaRPr lang="en-US" sz="2400"/>
          </a:p>
          <a:p>
            <a:pPr marL="305435" indent="-305435"/>
            <a:r>
              <a:rPr lang="en-US" sz="2400" dirty="0">
                <a:solidFill>
                  <a:srgbClr val="333333"/>
                </a:solidFill>
                <a:ea typeface="+mn-lt"/>
                <a:cs typeface="+mn-lt"/>
              </a:rPr>
              <a:t>DAX (Data Analysis Expressions)</a:t>
            </a:r>
            <a:endParaRPr lang="en-US" sz="2400"/>
          </a:p>
          <a:p>
            <a:pPr marL="305435" indent="-305435"/>
            <a:r>
              <a:rPr lang="en-US" sz="2400" dirty="0">
                <a:solidFill>
                  <a:srgbClr val="333333"/>
                </a:solidFill>
                <a:ea typeface="+mn-lt"/>
                <a:cs typeface="+mn-lt"/>
              </a:rPr>
              <a:t>Security and Optimization</a:t>
            </a:r>
            <a:endParaRPr lang="en-US" sz="2400"/>
          </a:p>
          <a:p>
            <a:pPr marL="305435" indent="-305435"/>
            <a:r>
              <a:rPr lang="en-US" sz="2400" dirty="0">
                <a:solidFill>
                  <a:srgbClr val="333333"/>
                </a:solidFill>
                <a:ea typeface="+mn-lt"/>
                <a:cs typeface="+mn-lt"/>
              </a:rPr>
              <a:t>Publishing and Sharing Reports</a:t>
            </a:r>
            <a:endParaRPr lang="en-US" sz="2400"/>
          </a:p>
          <a:p>
            <a:pPr marL="305435" indent="-305435"/>
            <a:r>
              <a:rPr lang="en-US" sz="2400" dirty="0">
                <a:solidFill>
                  <a:srgbClr val="333333"/>
                </a:solidFill>
                <a:ea typeface="+mn-lt"/>
                <a:cs typeface="+mn-lt"/>
              </a:rPr>
              <a:t>Practice and Exercises</a:t>
            </a:r>
            <a:endParaRPr lang="en-US" sz="2400" dirty="0"/>
          </a:p>
        </p:txBody>
      </p:sp>
    </p:spTree>
    <p:extLst>
      <p:ext uri="{BB962C8B-B14F-4D97-AF65-F5344CB8AC3E}">
        <p14:creationId xmlns:p14="http://schemas.microsoft.com/office/powerpoint/2010/main" val="1974811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05998202-A079-41B1-AA2F-ED8E072F9A2B}"/>
              </a:ext>
            </a:extLst>
          </p:cNvPr>
          <p:cNvPicPr>
            <a:picLocks noGrp="1" noChangeAspect="1"/>
          </p:cNvPicPr>
          <p:nvPr>
            <p:ph sz="half" idx="1"/>
          </p:nvPr>
        </p:nvPicPr>
        <p:blipFill>
          <a:blip r:embed="rId3"/>
          <a:stretch>
            <a:fillRect/>
          </a:stretch>
        </p:blipFill>
        <p:spPr>
          <a:xfrm>
            <a:off x="720636" y="656930"/>
            <a:ext cx="5476375" cy="5744605"/>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21AF7FE-045D-6923-1F43-C26D1B2E033A}"/>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Line Chart and Forecasting</a:t>
            </a:r>
          </a:p>
        </p:txBody>
      </p:sp>
      <p:sp>
        <p:nvSpPr>
          <p:cNvPr id="4" name="Content Placeholder 3">
            <a:extLst>
              <a:ext uri="{FF2B5EF4-FFF2-40B4-BE49-F238E27FC236}">
                <a16:creationId xmlns:a16="http://schemas.microsoft.com/office/drawing/2014/main" id="{408E5599-CCAF-BA35-316D-149B2F792E6A}"/>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r>
              <a:rPr lang="en-US">
                <a:solidFill>
                  <a:srgbClr val="FFFFFF"/>
                </a:solidFill>
              </a:rPr>
              <a:t>Line charts facilitate trend identification</a:t>
            </a:r>
          </a:p>
          <a:p>
            <a:pPr lvl="1"/>
            <a:r>
              <a:rPr lang="en-US">
                <a:solidFill>
                  <a:srgbClr val="FFFFFF"/>
                </a:solidFill>
              </a:rPr>
              <a:t>Typically used over time</a:t>
            </a:r>
          </a:p>
          <a:p>
            <a:r>
              <a:rPr lang="en-US">
                <a:solidFill>
                  <a:srgbClr val="FFFFFF"/>
                </a:solidFill>
              </a:rPr>
              <a:t>Example usage</a:t>
            </a:r>
          </a:p>
          <a:p>
            <a:pPr lvl="1"/>
            <a:r>
              <a:rPr lang="en-US">
                <a:solidFill>
                  <a:srgbClr val="FFFFFF"/>
                </a:solidFill>
              </a:rPr>
              <a:t>Load data source</a:t>
            </a:r>
          </a:p>
        </p:txBody>
      </p:sp>
    </p:spTree>
    <p:extLst>
      <p:ext uri="{BB962C8B-B14F-4D97-AF65-F5344CB8AC3E}">
        <p14:creationId xmlns:p14="http://schemas.microsoft.com/office/powerpoint/2010/main" val="352385872"/>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3E3C77-E18B-CFC3-DF87-837E55C758DC}"/>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Practice Visualizations</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92FDBC0E-CB62-EA0C-E798-23A4D71E51C7}"/>
              </a:ext>
            </a:extLst>
          </p:cNvPr>
          <p:cNvSpPr>
            <a:spLocks noGrp="1"/>
          </p:cNvSpPr>
          <p:nvPr>
            <p:ph idx="1"/>
          </p:nvPr>
        </p:nvSpPr>
        <p:spPr>
          <a:xfrm>
            <a:off x="4776743" y="702156"/>
            <a:ext cx="6484091" cy="5156643"/>
          </a:xfrm>
        </p:spPr>
        <p:txBody>
          <a:bodyPr>
            <a:normAutofit/>
          </a:bodyPr>
          <a:lstStyle/>
          <a:p>
            <a:r>
              <a:rPr lang="en-US"/>
              <a:t>Card</a:t>
            </a:r>
          </a:p>
          <a:p>
            <a:pPr lvl="1"/>
            <a:r>
              <a:rPr lang="en-US"/>
              <a:t>Total Complaints</a:t>
            </a:r>
          </a:p>
          <a:p>
            <a:pPr lvl="1"/>
            <a:r>
              <a:rPr lang="en-US"/>
              <a:t>Orders with Complaints</a:t>
            </a:r>
          </a:p>
          <a:p>
            <a:pPr lvl="1"/>
            <a:r>
              <a:rPr lang="en-US"/>
              <a:t>Unresolved Complaints</a:t>
            </a:r>
          </a:p>
          <a:p>
            <a:pPr lvl="1"/>
            <a:r>
              <a:rPr lang="en-US"/>
              <a:t>Disputed Complaints</a:t>
            </a:r>
          </a:p>
          <a:p>
            <a:r>
              <a:rPr lang="en-US"/>
              <a:t>Table</a:t>
            </a:r>
          </a:p>
          <a:p>
            <a:pPr lvl="1"/>
            <a:r>
              <a:rPr lang="en-US"/>
              <a:t>Key 5 Reported Issues</a:t>
            </a:r>
          </a:p>
          <a:p>
            <a:r>
              <a:rPr lang="en-US"/>
              <a:t>Matrix</a:t>
            </a:r>
          </a:p>
          <a:p>
            <a:pPr lvl="1"/>
            <a:r>
              <a:rPr lang="en-US"/>
              <a:t>Complaint Count by Category and Subcategory</a:t>
            </a:r>
          </a:p>
          <a:p>
            <a:r>
              <a:rPr lang="en-US"/>
              <a:t>Bar Chart</a:t>
            </a:r>
          </a:p>
          <a:p>
            <a:pPr lvl="1"/>
            <a:r>
              <a:rPr lang="en-US"/>
              <a:t>Complaint Count by Region, Segment, and Category</a:t>
            </a:r>
          </a:p>
          <a:p>
            <a:r>
              <a:rPr lang="en-US"/>
              <a:t>Line Chart</a:t>
            </a:r>
          </a:p>
        </p:txBody>
      </p:sp>
    </p:spTree>
    <p:extLst>
      <p:ext uri="{BB962C8B-B14F-4D97-AF65-F5344CB8AC3E}">
        <p14:creationId xmlns:p14="http://schemas.microsoft.com/office/powerpoint/2010/main" val="3014295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4D016C-1C48-6204-99AC-7BF48CD5E14A}"/>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Map Visualisations</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DFD800B-97DB-5430-62F1-F8151E0B39EC}"/>
              </a:ext>
            </a:extLst>
          </p:cNvPr>
          <p:cNvSpPr>
            <a:spLocks noGrp="1"/>
          </p:cNvSpPr>
          <p:nvPr>
            <p:ph idx="1"/>
          </p:nvPr>
        </p:nvSpPr>
        <p:spPr>
          <a:xfrm>
            <a:off x="4776743" y="702156"/>
            <a:ext cx="6484091" cy="5156643"/>
          </a:xfrm>
        </p:spPr>
        <p:txBody>
          <a:bodyPr>
            <a:normAutofit/>
          </a:bodyPr>
          <a:lstStyle/>
          <a:p>
            <a:r>
              <a:rPr lang="en-US"/>
              <a:t>Basic Map (Bubble Map)</a:t>
            </a:r>
          </a:p>
          <a:p>
            <a:pPr lvl="1"/>
            <a:r>
              <a:rPr lang="en-US"/>
              <a:t>Shows location and magnitude of sales across cities</a:t>
            </a:r>
          </a:p>
          <a:p>
            <a:r>
              <a:rPr lang="en-US"/>
              <a:t>Filled Map</a:t>
            </a:r>
          </a:p>
          <a:p>
            <a:pPr lvl="1"/>
            <a:r>
              <a:rPr lang="en-US"/>
              <a:t>Displays sales data by state with color intensity representing sales volume</a:t>
            </a:r>
          </a:p>
          <a:p>
            <a:r>
              <a:rPr lang="en-US"/>
              <a:t>ArcGIS Maps</a:t>
            </a:r>
          </a:p>
          <a:p>
            <a:pPr lvl="1"/>
            <a:r>
              <a:rPr lang="en-US"/>
              <a:t>Utilizes advanced geographic features like heat maps or multiple layers</a:t>
            </a:r>
          </a:p>
          <a:p>
            <a:r>
              <a:rPr lang="en-US"/>
              <a:t>Conclusion</a:t>
            </a:r>
          </a:p>
          <a:p>
            <a:pPr lvl="1"/>
            <a:r>
              <a:rPr lang="en-US"/>
              <a:t>Maps in Power BI provide spatial context to uncover regional trends</a:t>
            </a:r>
          </a:p>
          <a:p>
            <a:pPr lvl="1"/>
            <a:r>
              <a:rPr lang="en-US"/>
              <a:t>Each map type serves different visualization needs</a:t>
            </a:r>
          </a:p>
          <a:p>
            <a:r>
              <a:rPr lang="en-US"/>
              <a:t>Tips for Effective Map Visualizations</a:t>
            </a:r>
          </a:p>
          <a:p>
            <a:pPr lvl="1"/>
            <a:r>
              <a:rPr lang="en-US"/>
              <a:t>Ensure data quality, especially geographic data</a:t>
            </a:r>
          </a:p>
          <a:p>
            <a:pPr lvl="1"/>
            <a:r>
              <a:rPr lang="en-US"/>
              <a:t>Select map type to match data and story</a:t>
            </a:r>
          </a:p>
        </p:txBody>
      </p:sp>
    </p:spTree>
    <p:extLst>
      <p:ext uri="{BB962C8B-B14F-4D97-AF65-F5344CB8AC3E}">
        <p14:creationId xmlns:p14="http://schemas.microsoft.com/office/powerpoint/2010/main" val="4793009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E0F4B65-5240-21FE-8A5C-59CCE77775A5}"/>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Ribbon, Waterfall and Funnel Charts</a:t>
            </a:r>
          </a:p>
        </p:txBody>
      </p:sp>
      <p:sp>
        <p:nvSpPr>
          <p:cNvPr id="4" name="Content Placeholder 3">
            <a:extLst>
              <a:ext uri="{FF2B5EF4-FFF2-40B4-BE49-F238E27FC236}">
                <a16:creationId xmlns:a16="http://schemas.microsoft.com/office/drawing/2014/main" id="{1910F021-B033-4B25-84F7-94011335A64F}"/>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r>
              <a:rPr lang="en-US">
                <a:solidFill>
                  <a:srgbClr val="FFFFFF"/>
                </a:solidFill>
              </a:rPr>
              <a:t>Ribbon Chart</a:t>
            </a:r>
          </a:p>
          <a:p>
            <a:pPr lvl="1"/>
            <a:r>
              <a:rPr lang="en-US">
                <a:solidFill>
                  <a:srgbClr val="FFFFFF"/>
                </a:solidFill>
              </a:rPr>
              <a:t>Objective: Demonstrate sales trends over time by category</a:t>
            </a:r>
          </a:p>
          <a:p>
            <a:r>
              <a:rPr lang="en-US">
                <a:solidFill>
                  <a:srgbClr val="FFFFFF"/>
                </a:solidFill>
              </a:rPr>
              <a:t>Waterfall Chart</a:t>
            </a:r>
          </a:p>
          <a:p>
            <a:pPr lvl="1"/>
            <a:r>
              <a:rPr lang="en-US">
                <a:solidFill>
                  <a:srgbClr val="FFFFFF"/>
                </a:solidFill>
              </a:rPr>
              <a:t>Objective: Analyze cumulative effect of sequentially introduced values</a:t>
            </a:r>
          </a:p>
          <a:p>
            <a:r>
              <a:rPr lang="en-US">
                <a:solidFill>
                  <a:srgbClr val="FFFFFF"/>
                </a:solidFill>
              </a:rPr>
              <a:t>Funnel Chart</a:t>
            </a:r>
          </a:p>
        </p:txBody>
      </p:sp>
      <p:graphicFrame>
        <p:nvGraphicFramePr>
          <p:cNvPr id="6" name="Content Placeholder 5">
            <a:extLst>
              <a:ext uri="{FF2B5EF4-FFF2-40B4-BE49-F238E27FC236}">
                <a16:creationId xmlns:a16="http://schemas.microsoft.com/office/drawing/2014/main" id="{6AE9B7D9-4129-4270-9D99-6CD3A1D3F574}"/>
              </a:ext>
            </a:extLst>
          </p:cNvPr>
          <p:cNvGraphicFramePr>
            <a:graphicFrameLocks noGrp="1"/>
          </p:cNvGraphicFramePr>
          <p:nvPr>
            <p:ph sz="half" idx="1"/>
          </p:nvPr>
        </p:nvGraphicFramePr>
        <p:xfrm>
          <a:off x="804256" y="634550"/>
          <a:ext cx="5309136" cy="5789366"/>
        </p:xfrm>
        <a:graphic>
          <a:graphicData uri="http://schemas.openxmlformats.org/drawingml/2006/table">
            <a:tbl>
              <a:tblPr firstRow="1" firstCol="1" bandRow="1">
                <a:tableStyleId>{8EC20E35-A176-4012-BC5E-935CFFF8708E}</a:tableStyleId>
              </a:tblPr>
              <a:tblGrid>
                <a:gridCol w="1766326">
                  <a:extLst>
                    <a:ext uri="{9D8B030D-6E8A-4147-A177-3AD203B41FA5}">
                      <a16:colId xmlns:a16="http://schemas.microsoft.com/office/drawing/2014/main" val="2717037550"/>
                    </a:ext>
                  </a:extLst>
                </a:gridCol>
                <a:gridCol w="1156617">
                  <a:extLst>
                    <a:ext uri="{9D8B030D-6E8A-4147-A177-3AD203B41FA5}">
                      <a16:colId xmlns:a16="http://schemas.microsoft.com/office/drawing/2014/main" val="659366774"/>
                    </a:ext>
                  </a:extLst>
                </a:gridCol>
                <a:gridCol w="2386193">
                  <a:extLst>
                    <a:ext uri="{9D8B030D-6E8A-4147-A177-3AD203B41FA5}">
                      <a16:colId xmlns:a16="http://schemas.microsoft.com/office/drawing/2014/main" val="143597311"/>
                    </a:ext>
                  </a:extLst>
                </a:gridCol>
              </a:tblGrid>
              <a:tr h="789056">
                <a:tc>
                  <a:txBody>
                    <a:bodyPr/>
                    <a:lstStyle/>
                    <a:p>
                      <a:r>
                        <a:rPr lang="en-US" sz="1700">
                          <a:effectLst/>
                        </a:rPr>
                        <a:t>Transaction</a:t>
                      </a:r>
                    </a:p>
                  </a:txBody>
                  <a:tcPr marL="138528" marR="138528" marT="110822" marB="110822" anchor="b"/>
                </a:tc>
                <a:tc>
                  <a:txBody>
                    <a:bodyPr/>
                    <a:lstStyle/>
                    <a:p>
                      <a:r>
                        <a:rPr lang="en-US" sz="1700">
                          <a:effectLst/>
                        </a:rPr>
                        <a:t>Value Change</a:t>
                      </a:r>
                    </a:p>
                  </a:txBody>
                  <a:tcPr marL="138528" marR="138528" marT="110822" marB="110822" anchor="b"/>
                </a:tc>
                <a:tc>
                  <a:txBody>
                    <a:bodyPr/>
                    <a:lstStyle/>
                    <a:p>
                      <a:r>
                        <a:rPr lang="en-US" sz="1700">
                          <a:effectLst/>
                        </a:rPr>
                        <a:t>Description</a:t>
                      </a:r>
                    </a:p>
                  </a:txBody>
                  <a:tcPr marL="138528" marR="138528" marT="110822" marB="110822" anchor="b"/>
                </a:tc>
                <a:extLst>
                  <a:ext uri="{0D108BD9-81ED-4DB2-BD59-A6C34878D82A}">
                    <a16:rowId xmlns:a16="http://schemas.microsoft.com/office/drawing/2014/main" val="1291318158"/>
                  </a:ext>
                </a:extLst>
              </a:tr>
              <a:tr h="789056">
                <a:tc>
                  <a:txBody>
                    <a:bodyPr/>
                    <a:lstStyle/>
                    <a:p>
                      <a:r>
                        <a:rPr lang="en-US" sz="1700">
                          <a:effectLst/>
                        </a:rPr>
                        <a:t>Starting Balance</a:t>
                      </a:r>
                    </a:p>
                  </a:txBody>
                  <a:tcPr marL="138528" marR="138528" marT="110822" marB="110822" anchor="b"/>
                </a:tc>
                <a:tc>
                  <a:txBody>
                    <a:bodyPr/>
                    <a:lstStyle/>
                    <a:p>
                      <a:r>
                        <a:rPr lang="en-US" sz="1700">
                          <a:effectLst/>
                        </a:rPr>
                        <a:t>10000</a:t>
                      </a:r>
                    </a:p>
                  </a:txBody>
                  <a:tcPr marL="138528" marR="138528" marT="110822" marB="110822" anchor="b"/>
                </a:tc>
                <a:tc>
                  <a:txBody>
                    <a:bodyPr/>
                    <a:lstStyle/>
                    <a:p>
                      <a:r>
                        <a:rPr lang="en-US" sz="1700">
                          <a:effectLst/>
                        </a:rPr>
                        <a:t>(Starting point)</a:t>
                      </a:r>
                    </a:p>
                  </a:txBody>
                  <a:tcPr marL="138528" marR="138528" marT="110822" marB="110822" anchor="b"/>
                </a:tc>
                <a:extLst>
                  <a:ext uri="{0D108BD9-81ED-4DB2-BD59-A6C34878D82A}">
                    <a16:rowId xmlns:a16="http://schemas.microsoft.com/office/drawing/2014/main" val="4260515551"/>
                  </a:ext>
                </a:extLst>
              </a:tr>
              <a:tr h="523082">
                <a:tc>
                  <a:txBody>
                    <a:bodyPr/>
                    <a:lstStyle/>
                    <a:p>
                      <a:r>
                        <a:rPr lang="en-US" sz="1700">
                          <a:effectLst/>
                        </a:rPr>
                        <a:t>January Sales</a:t>
                      </a:r>
                    </a:p>
                  </a:txBody>
                  <a:tcPr marL="138528" marR="138528" marT="110822" marB="110822" anchor="b"/>
                </a:tc>
                <a:tc>
                  <a:txBody>
                    <a:bodyPr/>
                    <a:lstStyle/>
                    <a:p>
                      <a:r>
                        <a:rPr lang="en-US" sz="1700">
                          <a:effectLst/>
                        </a:rPr>
                        <a:t>5000</a:t>
                      </a:r>
                    </a:p>
                  </a:txBody>
                  <a:tcPr marL="138528" marR="138528" marT="110822" marB="110822" anchor="b"/>
                </a:tc>
                <a:tc>
                  <a:txBody>
                    <a:bodyPr/>
                    <a:lstStyle/>
                    <a:p>
                      <a:r>
                        <a:rPr lang="en-US" sz="1700">
                          <a:effectLst/>
                        </a:rPr>
                        <a:t>(Positive change)</a:t>
                      </a:r>
                    </a:p>
                  </a:txBody>
                  <a:tcPr marL="138528" marR="138528" marT="110822" marB="110822" anchor="b"/>
                </a:tc>
                <a:extLst>
                  <a:ext uri="{0D108BD9-81ED-4DB2-BD59-A6C34878D82A}">
                    <a16:rowId xmlns:a16="http://schemas.microsoft.com/office/drawing/2014/main" val="2171147943"/>
                  </a:ext>
                </a:extLst>
              </a:tr>
              <a:tr h="789056">
                <a:tc>
                  <a:txBody>
                    <a:bodyPr/>
                    <a:lstStyle/>
                    <a:p>
                      <a:r>
                        <a:rPr lang="en-US" sz="1700">
                          <a:effectLst/>
                        </a:rPr>
                        <a:t>February Returns</a:t>
                      </a:r>
                    </a:p>
                  </a:txBody>
                  <a:tcPr marL="138528" marR="138528" marT="110822" marB="110822" anchor="b"/>
                </a:tc>
                <a:tc>
                  <a:txBody>
                    <a:bodyPr/>
                    <a:lstStyle/>
                    <a:p>
                      <a:r>
                        <a:rPr lang="en-US" sz="1700">
                          <a:effectLst/>
                        </a:rPr>
                        <a:t>-700</a:t>
                      </a:r>
                    </a:p>
                  </a:txBody>
                  <a:tcPr marL="138528" marR="138528" marT="110822" marB="110822" anchor="b"/>
                </a:tc>
                <a:tc>
                  <a:txBody>
                    <a:bodyPr/>
                    <a:lstStyle/>
                    <a:p>
                      <a:r>
                        <a:rPr lang="en-US" sz="1700">
                          <a:effectLst/>
                        </a:rPr>
                        <a:t>(Negative change)</a:t>
                      </a:r>
                    </a:p>
                  </a:txBody>
                  <a:tcPr marL="138528" marR="138528" marT="110822" marB="110822" anchor="b"/>
                </a:tc>
                <a:extLst>
                  <a:ext uri="{0D108BD9-81ED-4DB2-BD59-A6C34878D82A}">
                    <a16:rowId xmlns:a16="http://schemas.microsoft.com/office/drawing/2014/main" val="2492141007"/>
                  </a:ext>
                </a:extLst>
              </a:tr>
              <a:tr h="1055030">
                <a:tc>
                  <a:txBody>
                    <a:bodyPr/>
                    <a:lstStyle/>
                    <a:p>
                      <a:r>
                        <a:rPr lang="en-US" sz="1700">
                          <a:effectLst/>
                        </a:rPr>
                        <a:t>March Advertising Expense</a:t>
                      </a:r>
                    </a:p>
                  </a:txBody>
                  <a:tcPr marL="138528" marR="138528" marT="110822" marB="110822" anchor="b"/>
                </a:tc>
                <a:tc>
                  <a:txBody>
                    <a:bodyPr/>
                    <a:lstStyle/>
                    <a:p>
                      <a:r>
                        <a:rPr lang="en-US" sz="1700">
                          <a:effectLst/>
                        </a:rPr>
                        <a:t>-1200</a:t>
                      </a:r>
                    </a:p>
                  </a:txBody>
                  <a:tcPr marL="138528" marR="138528" marT="110822" marB="110822" anchor="b"/>
                </a:tc>
                <a:tc>
                  <a:txBody>
                    <a:bodyPr/>
                    <a:lstStyle/>
                    <a:p>
                      <a:r>
                        <a:rPr lang="en-US" sz="1700">
                          <a:effectLst/>
                        </a:rPr>
                        <a:t>(Negative change)</a:t>
                      </a:r>
                    </a:p>
                  </a:txBody>
                  <a:tcPr marL="138528" marR="138528" marT="110822" marB="110822" anchor="b"/>
                </a:tc>
                <a:extLst>
                  <a:ext uri="{0D108BD9-81ED-4DB2-BD59-A6C34878D82A}">
                    <a16:rowId xmlns:a16="http://schemas.microsoft.com/office/drawing/2014/main" val="533182182"/>
                  </a:ext>
                </a:extLst>
              </a:tr>
              <a:tr h="1055030">
                <a:tc>
                  <a:txBody>
                    <a:bodyPr/>
                    <a:lstStyle/>
                    <a:p>
                      <a:r>
                        <a:rPr lang="en-US" sz="1700">
                          <a:effectLst/>
                        </a:rPr>
                        <a:t>April New Product Launch</a:t>
                      </a:r>
                    </a:p>
                  </a:txBody>
                  <a:tcPr marL="138528" marR="138528" marT="110822" marB="110822" anchor="b"/>
                </a:tc>
                <a:tc>
                  <a:txBody>
                    <a:bodyPr/>
                    <a:lstStyle/>
                    <a:p>
                      <a:r>
                        <a:rPr lang="en-US" sz="1700">
                          <a:effectLst/>
                        </a:rPr>
                        <a:t>4500</a:t>
                      </a:r>
                    </a:p>
                  </a:txBody>
                  <a:tcPr marL="138528" marR="138528" marT="110822" marB="110822" anchor="b"/>
                </a:tc>
                <a:tc>
                  <a:txBody>
                    <a:bodyPr/>
                    <a:lstStyle/>
                    <a:p>
                      <a:r>
                        <a:rPr lang="en-US" sz="1700">
                          <a:effectLst/>
                        </a:rPr>
                        <a:t>(Positive change)</a:t>
                      </a:r>
                    </a:p>
                  </a:txBody>
                  <a:tcPr marL="138528" marR="138528" marT="110822" marB="110822" anchor="b"/>
                </a:tc>
                <a:extLst>
                  <a:ext uri="{0D108BD9-81ED-4DB2-BD59-A6C34878D82A}">
                    <a16:rowId xmlns:a16="http://schemas.microsoft.com/office/drawing/2014/main" val="3979583577"/>
                  </a:ext>
                </a:extLst>
              </a:tr>
              <a:tr h="789056">
                <a:tc>
                  <a:txBody>
                    <a:bodyPr/>
                    <a:lstStyle/>
                    <a:p>
                      <a:r>
                        <a:rPr lang="en-US" sz="1700">
                          <a:effectLst/>
                        </a:rPr>
                        <a:t>Net Profit</a:t>
                      </a:r>
                    </a:p>
                  </a:txBody>
                  <a:tcPr marL="138528" marR="138528" marT="110822" marB="110822" anchor="b"/>
                </a:tc>
                <a:tc>
                  <a:txBody>
                    <a:bodyPr/>
                    <a:lstStyle/>
                    <a:p>
                      <a:r>
                        <a:rPr lang="en-US" sz="1700">
                          <a:effectLst/>
                        </a:rPr>
                        <a:t>17600</a:t>
                      </a:r>
                    </a:p>
                  </a:txBody>
                  <a:tcPr marL="138528" marR="138528" marT="110822" marB="110822" anchor="b"/>
                </a:tc>
                <a:tc>
                  <a:txBody>
                    <a:bodyPr/>
                    <a:lstStyle/>
                    <a:p>
                      <a:r>
                        <a:rPr lang="en-US" sz="1700">
                          <a:effectLst/>
                        </a:rPr>
                        <a:t>(End Total calculated as Cumulative)</a:t>
                      </a:r>
                    </a:p>
                  </a:txBody>
                  <a:tcPr marL="138528" marR="138528" marT="110822" marB="110822" anchor="b"/>
                </a:tc>
                <a:extLst>
                  <a:ext uri="{0D108BD9-81ED-4DB2-BD59-A6C34878D82A}">
                    <a16:rowId xmlns:a16="http://schemas.microsoft.com/office/drawing/2014/main" val="3527995667"/>
                  </a:ext>
                </a:extLst>
              </a:tr>
            </a:tbl>
          </a:graphicData>
        </a:graphic>
      </p:graphicFrame>
    </p:spTree>
    <p:extLst>
      <p:ext uri="{BB962C8B-B14F-4D97-AF65-F5344CB8AC3E}">
        <p14:creationId xmlns:p14="http://schemas.microsoft.com/office/powerpoint/2010/main" val="3198657570"/>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5C5430B1-F54E-4941-A3F6-0D0C3660E511}"/>
              </a:ext>
            </a:extLst>
          </p:cNvPr>
          <p:cNvPicPr>
            <a:picLocks noGrp="1" noChangeAspect="1"/>
          </p:cNvPicPr>
          <p:nvPr>
            <p:ph sz="half" idx="1"/>
          </p:nvPr>
        </p:nvPicPr>
        <p:blipFill>
          <a:blip r:embed="rId3"/>
          <a:stretch>
            <a:fillRect/>
          </a:stretch>
        </p:blipFill>
        <p:spPr>
          <a:xfrm>
            <a:off x="774006" y="634550"/>
            <a:ext cx="5369634" cy="5789365"/>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BB05778-387B-800F-842D-2CD8A61F45FF}"/>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Publish Reports</a:t>
            </a:r>
          </a:p>
        </p:txBody>
      </p:sp>
      <p:sp>
        <p:nvSpPr>
          <p:cNvPr id="4" name="Content Placeholder 3">
            <a:extLst>
              <a:ext uri="{FF2B5EF4-FFF2-40B4-BE49-F238E27FC236}">
                <a16:creationId xmlns:a16="http://schemas.microsoft.com/office/drawing/2014/main" id="{5296721D-B7BC-1C93-1A3C-3BBF518D7BB0}"/>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sz="1400">
                <a:solidFill>
                  <a:srgbClr val="FFFFFF"/>
                </a:solidFill>
              </a:rPr>
              <a:t>Publish Reports</a:t>
            </a:r>
          </a:p>
          <a:p>
            <a:pPr lvl="1">
              <a:lnSpc>
                <a:spcPct val="90000"/>
              </a:lnSpc>
            </a:pPr>
            <a:r>
              <a:rPr lang="en-US" sz="1400">
                <a:solidFill>
                  <a:srgbClr val="FFFFFF"/>
                </a:solidFill>
              </a:rPr>
              <a:t>Power BI Pro License required</a:t>
            </a:r>
          </a:p>
          <a:p>
            <a:pPr lvl="1">
              <a:lnSpc>
                <a:spcPct val="90000"/>
              </a:lnSpc>
            </a:pPr>
            <a:r>
              <a:rPr lang="en-US" sz="1400">
                <a:solidFill>
                  <a:srgbClr val="FFFFFF"/>
                </a:solidFill>
              </a:rPr>
              <a:t>Free 60-Day Trial supports publishing</a:t>
            </a:r>
          </a:p>
          <a:p>
            <a:pPr>
              <a:lnSpc>
                <a:spcPct val="90000"/>
              </a:lnSpc>
            </a:pPr>
            <a:r>
              <a:rPr lang="en-US" sz="1400">
                <a:solidFill>
                  <a:srgbClr val="FFFFFF"/>
                </a:solidFill>
              </a:rPr>
              <a:t>Create a Workspace</a:t>
            </a:r>
          </a:p>
          <a:p>
            <a:pPr lvl="1">
              <a:lnSpc>
                <a:spcPct val="90000"/>
              </a:lnSpc>
            </a:pPr>
            <a:r>
              <a:rPr lang="en-US" sz="1400">
                <a:solidFill>
                  <a:srgbClr val="FFFFFF"/>
                </a:solidFill>
              </a:rPr>
              <a:t>Collaborative environment for dashboards, reports, and datasets</a:t>
            </a:r>
          </a:p>
          <a:p>
            <a:pPr lvl="1">
              <a:lnSpc>
                <a:spcPct val="90000"/>
              </a:lnSpc>
            </a:pPr>
            <a:r>
              <a:rPr lang="en-US" sz="1400">
                <a:solidFill>
                  <a:srgbClr val="FFFFFF"/>
                </a:solidFill>
              </a:rPr>
              <a:t>Navigate to Power BI Service and create a new workspace</a:t>
            </a:r>
          </a:p>
          <a:p>
            <a:pPr lvl="1">
              <a:lnSpc>
                <a:spcPct val="90000"/>
              </a:lnSpc>
            </a:pPr>
            <a:r>
              <a:rPr lang="en-US" sz="1400">
                <a:solidFill>
                  <a:srgbClr val="FFFFFF"/>
                </a:solidFill>
              </a:rPr>
              <a:t>Define users and groups with access</a:t>
            </a:r>
          </a:p>
          <a:p>
            <a:pPr>
              <a:lnSpc>
                <a:spcPct val="90000"/>
              </a:lnSpc>
            </a:pPr>
            <a:r>
              <a:rPr lang="en-US" sz="1400">
                <a:solidFill>
                  <a:srgbClr val="FFFFFF"/>
                </a:solidFill>
              </a:rPr>
              <a:t>Publish Reports and Datasets</a:t>
            </a:r>
          </a:p>
          <a:p>
            <a:pPr lvl="1">
              <a:lnSpc>
                <a:spcPct val="90000"/>
              </a:lnSpc>
            </a:pPr>
            <a:r>
              <a:rPr lang="en-US" sz="1400">
                <a:solidFill>
                  <a:srgbClr val="FFFFFF"/>
                </a:solidFill>
              </a:rPr>
              <a:t>Click Publish icon from Home tab</a:t>
            </a:r>
          </a:p>
          <a:p>
            <a:pPr lvl="1">
              <a:lnSpc>
                <a:spcPct val="90000"/>
              </a:lnSpc>
            </a:pPr>
            <a:r>
              <a:rPr lang="en-US" sz="1400">
                <a:solidFill>
                  <a:srgbClr val="FFFFFF"/>
                </a:solidFill>
              </a:rPr>
              <a:t>Datasets and reports visible in workspace</a:t>
            </a:r>
          </a:p>
          <a:p>
            <a:pPr lvl="1">
              <a:lnSpc>
                <a:spcPct val="90000"/>
              </a:lnSpc>
            </a:pPr>
            <a:r>
              <a:rPr lang="en-US" sz="1400">
                <a:solidFill>
                  <a:srgbClr val="FFFFFF"/>
                </a:solidFill>
              </a:rPr>
              <a:t>View reports on Mobile using Power BI App</a:t>
            </a:r>
          </a:p>
          <a:p>
            <a:pPr>
              <a:lnSpc>
                <a:spcPct val="90000"/>
              </a:lnSpc>
            </a:pPr>
            <a:r>
              <a:rPr lang="en-US" sz="1400">
                <a:solidFill>
                  <a:srgbClr val="FFFFFF"/>
                </a:solidFill>
              </a:rPr>
              <a:t>Mobile Layout for Reports</a:t>
            </a:r>
          </a:p>
        </p:txBody>
      </p:sp>
    </p:spTree>
    <p:extLst>
      <p:ext uri="{BB962C8B-B14F-4D97-AF65-F5344CB8AC3E}">
        <p14:creationId xmlns:p14="http://schemas.microsoft.com/office/powerpoint/2010/main" val="1658163073"/>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FBB53F82-F191-4EEB-AB7B-F69E634FA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155510-1AB5-B068-A6CE-83718FB3CC27}"/>
              </a:ext>
            </a:extLst>
          </p:cNvPr>
          <p:cNvSpPr>
            <a:spLocks noGrp="1"/>
          </p:cNvSpPr>
          <p:nvPr>
            <p:ph type="title"/>
          </p:nvPr>
        </p:nvSpPr>
        <p:spPr>
          <a:xfrm>
            <a:off x="581192" y="702156"/>
            <a:ext cx="11029616" cy="1188720"/>
          </a:xfrm>
        </p:spPr>
        <p:txBody>
          <a:bodyPr vert="horz" lIns="91440" tIns="45720" rIns="91440" bIns="45720" rtlCol="0" anchor="b">
            <a:normAutofit/>
          </a:bodyPr>
          <a:lstStyle/>
          <a:p>
            <a:r>
              <a:rPr lang="en-US"/>
              <a:t>Dashboards</a:t>
            </a:r>
          </a:p>
        </p:txBody>
      </p:sp>
      <p:sp>
        <p:nvSpPr>
          <p:cNvPr id="19" name="Rectangle 18">
            <a:extLst>
              <a:ext uri="{FF2B5EF4-FFF2-40B4-BE49-F238E27FC236}">
                <a16:creationId xmlns:a16="http://schemas.microsoft.com/office/drawing/2014/main" id="{8616AA08-3831-473D-B61B-89484A33CF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8431B918-3A1C-46BA-9430-CAD97D9DA0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8400935A-2F82-4DC4-A4E1-E12EFB8C27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A3D5D599-1CAE-4C92-B5AE-8E51AF6D4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rgbClr val="4653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06DDCBB9-9E7D-32C1-E8B6-D18878755548}"/>
              </a:ext>
            </a:extLst>
          </p:cNvPr>
          <p:cNvSpPr>
            <a:spLocks noGrp="1"/>
          </p:cNvSpPr>
          <p:nvPr>
            <p:ph sz="half" idx="2"/>
          </p:nvPr>
        </p:nvSpPr>
        <p:spPr>
          <a:xfrm>
            <a:off x="6335805" y="2180496"/>
            <a:ext cx="5275001" cy="4045683"/>
          </a:xfrm>
        </p:spPr>
        <p:txBody>
          <a:bodyPr vert="horz" lIns="91440" tIns="45720" rIns="91440" bIns="45720" rtlCol="0" anchor="ctr">
            <a:normAutofit/>
          </a:bodyPr>
          <a:lstStyle/>
          <a:p>
            <a:pPr>
              <a:lnSpc>
                <a:spcPct val="90000"/>
              </a:lnSpc>
            </a:pPr>
            <a:r>
              <a:rPr lang="en-US" sz="1500"/>
              <a:t>Power BI Dashboard Overview</a:t>
            </a:r>
          </a:p>
          <a:p>
            <a:pPr lvl="1">
              <a:lnSpc>
                <a:spcPct val="90000"/>
              </a:lnSpc>
            </a:pPr>
            <a:r>
              <a:rPr lang="en-US" sz="1500"/>
              <a:t>Single page canvas telling a story through visualizations</a:t>
            </a:r>
          </a:p>
          <a:p>
            <a:pPr lvl="1">
              <a:lnSpc>
                <a:spcPct val="90000"/>
              </a:lnSpc>
            </a:pPr>
            <a:r>
              <a:rPr lang="en-US" sz="1500"/>
              <a:t>Contains only highlights of the story</a:t>
            </a:r>
          </a:p>
          <a:p>
            <a:pPr lvl="1">
              <a:lnSpc>
                <a:spcPct val="90000"/>
              </a:lnSpc>
            </a:pPr>
            <a:r>
              <a:rPr lang="en-US" sz="1500"/>
              <a:t>Readers can view related reports for details</a:t>
            </a:r>
          </a:p>
          <a:p>
            <a:pPr>
              <a:lnSpc>
                <a:spcPct val="90000"/>
              </a:lnSpc>
            </a:pPr>
            <a:r>
              <a:rPr lang="en-US" sz="1500"/>
              <a:t>Dashboard Features</a:t>
            </a:r>
          </a:p>
          <a:p>
            <a:pPr lvl="1">
              <a:lnSpc>
                <a:spcPct val="90000"/>
              </a:lnSpc>
            </a:pPr>
            <a:r>
              <a:rPr lang="en-US" sz="1500"/>
              <a:t>Pin visuals from several unrelated reports into one review</a:t>
            </a:r>
          </a:p>
          <a:p>
            <a:pPr lvl="1">
              <a:lnSpc>
                <a:spcPct val="90000"/>
              </a:lnSpc>
            </a:pPr>
            <a:r>
              <a:rPr lang="en-US" sz="1500"/>
              <a:t>Available only in Power BI service</a:t>
            </a:r>
          </a:p>
          <a:p>
            <a:pPr lvl="1">
              <a:lnSpc>
                <a:spcPct val="90000"/>
              </a:lnSpc>
            </a:pPr>
            <a:r>
              <a:rPr lang="en-US" sz="1500"/>
              <a:t>Requires Power BI Pro or Premium Per User (PPU) license</a:t>
            </a:r>
          </a:p>
          <a:p>
            <a:pPr>
              <a:lnSpc>
                <a:spcPct val="90000"/>
              </a:lnSpc>
            </a:pPr>
            <a:r>
              <a:rPr lang="en-US" sz="1500"/>
              <a:t>Pinning Reports to Dashboard</a:t>
            </a:r>
          </a:p>
          <a:p>
            <a:pPr lvl="1">
              <a:lnSpc>
                <a:spcPct val="90000"/>
              </a:lnSpc>
            </a:pPr>
            <a:r>
              <a:rPr lang="en-US" sz="1500"/>
              <a:t>Pin entire report page as a Dashboard</a:t>
            </a:r>
          </a:p>
          <a:p>
            <a:pPr lvl="1">
              <a:lnSpc>
                <a:spcPct val="90000"/>
              </a:lnSpc>
            </a:pPr>
            <a:r>
              <a:rPr lang="en-US" sz="1500"/>
              <a:t>Pin individual report visuals to a Dashboard</a:t>
            </a:r>
          </a:p>
          <a:p>
            <a:pPr lvl="1">
              <a:lnSpc>
                <a:spcPct val="90000"/>
              </a:lnSpc>
            </a:pPr>
            <a:r>
              <a:rPr lang="en-US" sz="1500"/>
              <a:t>Cannot pin Slicers to a Dashboard</a:t>
            </a:r>
          </a:p>
        </p:txBody>
      </p:sp>
      <p:graphicFrame>
        <p:nvGraphicFramePr>
          <p:cNvPr id="6" name="Content Placeholder 5">
            <a:extLst>
              <a:ext uri="{FF2B5EF4-FFF2-40B4-BE49-F238E27FC236}">
                <a16:creationId xmlns:a16="http://schemas.microsoft.com/office/drawing/2014/main" id="{B4AE28B1-F677-4CDB-85D2-4DFAEDE2A49A}"/>
              </a:ext>
            </a:extLst>
          </p:cNvPr>
          <p:cNvGraphicFramePr>
            <a:graphicFrameLocks noGrp="1"/>
          </p:cNvGraphicFramePr>
          <p:nvPr>
            <p:ph sz="half" idx="1"/>
          </p:nvPr>
        </p:nvGraphicFramePr>
        <p:xfrm>
          <a:off x="780698" y="2628733"/>
          <a:ext cx="4748742" cy="3146039"/>
        </p:xfrm>
        <a:graphic>
          <a:graphicData uri="http://schemas.openxmlformats.org/drawingml/2006/table">
            <a:tbl>
              <a:tblPr firstRow="1" firstCol="1" bandRow="1">
                <a:solidFill>
                  <a:schemeClr val="tx1">
                    <a:lumMod val="75000"/>
                    <a:lumOff val="25000"/>
                  </a:schemeClr>
                </a:solidFill>
                <a:tableStyleId>{5C22544A-7EE6-4342-B048-85BDC9FD1C3A}</a:tableStyleId>
              </a:tblPr>
              <a:tblGrid>
                <a:gridCol w="1594085">
                  <a:extLst>
                    <a:ext uri="{9D8B030D-6E8A-4147-A177-3AD203B41FA5}">
                      <a16:colId xmlns:a16="http://schemas.microsoft.com/office/drawing/2014/main" val="4240800796"/>
                    </a:ext>
                  </a:extLst>
                </a:gridCol>
                <a:gridCol w="1587711">
                  <a:extLst>
                    <a:ext uri="{9D8B030D-6E8A-4147-A177-3AD203B41FA5}">
                      <a16:colId xmlns:a16="http://schemas.microsoft.com/office/drawing/2014/main" val="1226142557"/>
                    </a:ext>
                  </a:extLst>
                </a:gridCol>
                <a:gridCol w="1566946">
                  <a:extLst>
                    <a:ext uri="{9D8B030D-6E8A-4147-A177-3AD203B41FA5}">
                      <a16:colId xmlns:a16="http://schemas.microsoft.com/office/drawing/2014/main" val="870330985"/>
                    </a:ext>
                  </a:extLst>
                </a:gridCol>
              </a:tblGrid>
              <a:tr h="243180">
                <a:tc>
                  <a:txBody>
                    <a:bodyPr/>
                    <a:lstStyle/>
                    <a:p>
                      <a:r>
                        <a:rPr lang="en-US" sz="900" b="1" cap="none" spc="0">
                          <a:solidFill>
                            <a:schemeClr val="bg1"/>
                          </a:solidFill>
                          <a:effectLst/>
                        </a:rPr>
                        <a:t>Capability</a:t>
                      </a:r>
                    </a:p>
                  </a:txBody>
                  <a:tcPr marL="35712" marR="4606" marT="10203" marB="76525" anchor="b">
                    <a:lnL w="12700" cmpd="sng">
                      <a:noFill/>
                    </a:lnL>
                    <a:lnR w="12700" cmpd="sng">
                      <a:noFill/>
                    </a:lnR>
                    <a:lnT w="9525" cap="flat" cmpd="sng" algn="ctr">
                      <a:noFill/>
                      <a:prstDash val="solid"/>
                    </a:lnT>
                    <a:lnB w="38100" cmpd="sng">
                      <a:noFill/>
                    </a:lnB>
                    <a:solidFill>
                      <a:schemeClr val="tx1">
                        <a:lumMod val="75000"/>
                        <a:lumOff val="25000"/>
                      </a:schemeClr>
                    </a:solidFill>
                  </a:tcPr>
                </a:tc>
                <a:tc>
                  <a:txBody>
                    <a:bodyPr/>
                    <a:lstStyle/>
                    <a:p>
                      <a:r>
                        <a:rPr lang="en-US" sz="900" b="1" cap="none" spc="0">
                          <a:solidFill>
                            <a:schemeClr val="bg1"/>
                          </a:solidFill>
                          <a:effectLst/>
                        </a:rPr>
                        <a:t>Dashboards</a:t>
                      </a:r>
                    </a:p>
                  </a:txBody>
                  <a:tcPr marL="35712" marR="4606" marT="10203" marB="76525" anchor="b">
                    <a:lnL w="12700" cmpd="sng">
                      <a:noFill/>
                    </a:lnL>
                    <a:lnR w="12700" cmpd="sng">
                      <a:noFill/>
                    </a:lnR>
                    <a:lnT w="9525" cap="flat" cmpd="sng" algn="ctr">
                      <a:noFill/>
                      <a:prstDash val="solid"/>
                    </a:lnT>
                    <a:lnB w="38100" cmpd="sng">
                      <a:noFill/>
                    </a:lnB>
                    <a:solidFill>
                      <a:schemeClr val="tx1">
                        <a:lumMod val="75000"/>
                        <a:lumOff val="25000"/>
                      </a:schemeClr>
                    </a:solidFill>
                  </a:tcPr>
                </a:tc>
                <a:tc>
                  <a:txBody>
                    <a:bodyPr/>
                    <a:lstStyle/>
                    <a:p>
                      <a:r>
                        <a:rPr lang="en-US" sz="900" b="1" cap="none" spc="0">
                          <a:solidFill>
                            <a:schemeClr val="bg1"/>
                          </a:solidFill>
                          <a:effectLst/>
                        </a:rPr>
                        <a:t>Reports</a:t>
                      </a:r>
                    </a:p>
                  </a:txBody>
                  <a:tcPr marL="35712" marR="4606" marT="10203" marB="76525" anchor="b">
                    <a:lnL w="12700" cmpd="sng">
                      <a:noFill/>
                    </a:lnL>
                    <a:lnR w="12700" cmpd="sng">
                      <a:noFill/>
                    </a:lnR>
                    <a:lnT w="9525" cap="flat" cmpd="sng" algn="ctr">
                      <a:noFill/>
                      <a:prstDash val="solid"/>
                    </a:lnT>
                    <a:lnB w="38100" cmpd="sng">
                      <a:noFill/>
                    </a:lnB>
                    <a:solidFill>
                      <a:schemeClr val="tx1">
                        <a:lumMod val="75000"/>
                        <a:lumOff val="25000"/>
                      </a:schemeClr>
                    </a:solidFill>
                  </a:tcPr>
                </a:tc>
                <a:extLst>
                  <a:ext uri="{0D108BD9-81ED-4DB2-BD59-A6C34878D82A}">
                    <a16:rowId xmlns:a16="http://schemas.microsoft.com/office/drawing/2014/main" val="2646472233"/>
                  </a:ext>
                </a:extLst>
              </a:tr>
              <a:tr h="209169">
                <a:tc>
                  <a:txBody>
                    <a:bodyPr/>
                    <a:lstStyle/>
                    <a:p>
                      <a:r>
                        <a:rPr lang="en-US" sz="700" b="1" cap="none" spc="0">
                          <a:solidFill>
                            <a:schemeClr val="bg1"/>
                          </a:solidFill>
                          <a:effectLst/>
                        </a:rPr>
                        <a:t>Pages</a:t>
                      </a:r>
                    </a:p>
                  </a:txBody>
                  <a:tcPr marL="35712" marR="79714" marT="10203" marB="76525" anchor="ctr">
                    <a:lnL w="12700" cap="flat" cmpd="sng" algn="ctr">
                      <a:solidFill>
                        <a:schemeClr val="bg1"/>
                      </a:solidFill>
                      <a:prstDash val="solid"/>
                    </a:lnL>
                    <a:lnR w="12700" cmpd="sng">
                      <a:noFill/>
                      <a:prstDash val="solid"/>
                    </a:lnR>
                    <a:lnT w="38100" cmpd="sng">
                      <a:noFill/>
                    </a:lnT>
                    <a:lnB w="9525" cap="flat" cmpd="sng" algn="ctr">
                      <a:noFill/>
                      <a:prstDash val="solid"/>
                    </a:lnB>
                    <a:solidFill>
                      <a:schemeClr val="tx1">
                        <a:lumMod val="75000"/>
                        <a:lumOff val="25000"/>
                      </a:schemeClr>
                    </a:solidFill>
                  </a:tcPr>
                </a:tc>
                <a:tc>
                  <a:txBody>
                    <a:bodyPr/>
                    <a:lstStyle/>
                    <a:p>
                      <a:r>
                        <a:rPr lang="en-US" sz="700" cap="none" spc="0">
                          <a:solidFill>
                            <a:schemeClr val="bg1"/>
                          </a:solidFill>
                          <a:effectLst/>
                        </a:rPr>
                        <a:t>One page</a:t>
                      </a:r>
                    </a:p>
                  </a:txBody>
                  <a:tcPr marL="35712" marR="79714" marT="10203" marB="76525" anchor="ctr">
                    <a:lnL w="12700" cmpd="sng">
                      <a:noFill/>
                      <a:prstDash val="solid"/>
                    </a:lnL>
                    <a:lnR w="12700" cmpd="sng">
                      <a:noFill/>
                      <a:prstDash val="solid"/>
                    </a:lnR>
                    <a:lnT w="38100" cmpd="sng">
                      <a:noFill/>
                    </a:lnT>
                    <a:lnB w="9525" cap="flat" cmpd="sng" algn="ctr">
                      <a:noFill/>
                      <a:prstDash val="solid"/>
                    </a:lnB>
                    <a:solidFill>
                      <a:schemeClr val="tx1">
                        <a:lumMod val="75000"/>
                        <a:lumOff val="25000"/>
                      </a:schemeClr>
                    </a:solidFill>
                  </a:tcPr>
                </a:tc>
                <a:tc>
                  <a:txBody>
                    <a:bodyPr/>
                    <a:lstStyle/>
                    <a:p>
                      <a:r>
                        <a:rPr lang="en-US" sz="700" cap="none" spc="0">
                          <a:solidFill>
                            <a:schemeClr val="bg1"/>
                          </a:solidFill>
                          <a:effectLst/>
                        </a:rPr>
                        <a:t>One or more pages</a:t>
                      </a:r>
                    </a:p>
                  </a:txBody>
                  <a:tcPr marL="35712" marR="79714" marT="10203" marB="76525" anchor="ctr">
                    <a:lnL w="12700" cmpd="sng">
                      <a:noFill/>
                      <a:prstDash val="solid"/>
                    </a:lnL>
                    <a:lnR w="12700" cmpd="sng">
                      <a:noFill/>
                      <a:prstDash val="solid"/>
                    </a:lnR>
                    <a:lnT w="38100" cmpd="sng">
                      <a:noFill/>
                    </a:lnT>
                    <a:lnB w="9525" cap="flat" cmpd="sng" algn="ctr">
                      <a:noFill/>
                      <a:prstDash val="solid"/>
                    </a:lnB>
                    <a:solidFill>
                      <a:schemeClr val="tx1">
                        <a:lumMod val="75000"/>
                        <a:lumOff val="25000"/>
                      </a:schemeClr>
                    </a:solidFill>
                  </a:tcPr>
                </a:tc>
                <a:extLst>
                  <a:ext uri="{0D108BD9-81ED-4DB2-BD59-A6C34878D82A}">
                    <a16:rowId xmlns:a16="http://schemas.microsoft.com/office/drawing/2014/main" val="2471103949"/>
                  </a:ext>
                </a:extLst>
              </a:tr>
              <a:tr h="311203">
                <a:tc>
                  <a:txBody>
                    <a:bodyPr/>
                    <a:lstStyle/>
                    <a:p>
                      <a:r>
                        <a:rPr lang="en-US" sz="700" b="1" cap="none" spc="0">
                          <a:solidFill>
                            <a:schemeClr val="bg1"/>
                          </a:solidFill>
                          <a:effectLst/>
                        </a:rPr>
                        <a:t>Data sources</a:t>
                      </a:r>
                    </a:p>
                  </a:txBody>
                  <a:tcPr marL="35712" marR="79714" marT="10203" marB="76525" anchor="ctr">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r>
                        <a:rPr lang="en-US" sz="700" cap="none" spc="0">
                          <a:solidFill>
                            <a:schemeClr val="bg1"/>
                          </a:solidFill>
                          <a:effectLst/>
                        </a:rPr>
                        <a:t>One or more reports and one or more datasets per dashboard</a:t>
                      </a:r>
                    </a:p>
                  </a:txBody>
                  <a:tcPr marL="35712" marR="79714" marT="10203" marB="76525" anchor="ctr">
                    <a:lnL w="12700" cmpd="sng">
                      <a:no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r>
                        <a:rPr lang="en-US" sz="700" cap="none" spc="0">
                          <a:solidFill>
                            <a:schemeClr val="bg1"/>
                          </a:solidFill>
                          <a:effectLst/>
                        </a:rPr>
                        <a:t>A single dataset per report</a:t>
                      </a:r>
                    </a:p>
                  </a:txBody>
                  <a:tcPr marL="35712" marR="79714" marT="10203" marB="76525" anchor="ctr">
                    <a:lnL w="12700" cmpd="sng">
                      <a:noFill/>
                      <a:prstDash val="solid"/>
                    </a:lnL>
                    <a:lnR w="12700" cmpd="sng">
                      <a:noFill/>
                      <a:prstDash val="solid"/>
                    </a:lnR>
                    <a:lnT w="9525" cap="flat" cmpd="sng" algn="ctr">
                      <a:noFill/>
                      <a:prstDash val="solid"/>
                    </a:lnT>
                    <a:lnB w="12700" cmpd="sng">
                      <a:noFill/>
                      <a:prstDash val="solid"/>
                    </a:lnB>
                    <a:solidFill>
                      <a:srgbClr val="595959"/>
                    </a:solidFill>
                  </a:tcPr>
                </a:tc>
                <a:extLst>
                  <a:ext uri="{0D108BD9-81ED-4DB2-BD59-A6C34878D82A}">
                    <a16:rowId xmlns:a16="http://schemas.microsoft.com/office/drawing/2014/main" val="1069858178"/>
                  </a:ext>
                </a:extLst>
              </a:tr>
              <a:tr h="311203">
                <a:tc>
                  <a:txBody>
                    <a:bodyPr/>
                    <a:lstStyle/>
                    <a:p>
                      <a:r>
                        <a:rPr lang="en-US" sz="700" b="1" cap="none" spc="0">
                          <a:solidFill>
                            <a:schemeClr val="bg1"/>
                          </a:solidFill>
                          <a:effectLst/>
                        </a:rPr>
                        <a:t>Drilling down in visuals</a:t>
                      </a:r>
                    </a:p>
                  </a:txBody>
                  <a:tcPr marL="35712" marR="79714" marT="10203" marB="76525" anchor="ctr">
                    <a:lnL w="12700" cap="flat" cmpd="sng" algn="ctr">
                      <a:solidFill>
                        <a:schemeClr val="bg1"/>
                      </a:solid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r>
                        <a:rPr lang="en-US" sz="700" cap="none" spc="0">
                          <a:solidFill>
                            <a:schemeClr val="bg1"/>
                          </a:solidFill>
                          <a:effectLst/>
                        </a:rPr>
                        <a:t>Only if you </a:t>
                      </a:r>
                      <a:r>
                        <a:rPr lang="en-US" sz="700" cap="none" spc="0">
                          <a:solidFill>
                            <a:schemeClr val="bg1"/>
                          </a:solidFill>
                          <a:effectLst/>
                          <a:hlinkClick r:id="rId3">
                            <a:extLst>
                              <a:ext uri="{A12FA001-AC4F-418D-AE19-62706E023703}">
                                <ahyp:hlinkClr xmlns:ahyp="http://schemas.microsoft.com/office/drawing/2018/hyperlinkcolor" val="tx"/>
                              </a:ext>
                            </a:extLst>
                          </a:hlinkClick>
                        </a:rPr>
                        <a:t>pin an entire report page</a:t>
                      </a:r>
                      <a:r>
                        <a:rPr lang="en-US" sz="700" cap="none" spc="0">
                          <a:solidFill>
                            <a:schemeClr val="bg1"/>
                          </a:solidFill>
                          <a:effectLst/>
                        </a:rPr>
                        <a:t> to a dashboard.</a:t>
                      </a:r>
                    </a:p>
                  </a:txBody>
                  <a:tcPr marL="35712" marR="79714" marT="10203" marB="76525" anchor="ctr">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r>
                        <a:rPr lang="en-US" sz="700" cap="none" spc="0">
                          <a:solidFill>
                            <a:schemeClr val="bg1"/>
                          </a:solidFill>
                          <a:effectLst/>
                        </a:rPr>
                        <a:t>Yes</a:t>
                      </a:r>
                    </a:p>
                  </a:txBody>
                  <a:tcPr marL="35712" marR="79714" marT="10203" marB="76525" anchor="ctr">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extLst>
                  <a:ext uri="{0D108BD9-81ED-4DB2-BD59-A6C34878D82A}">
                    <a16:rowId xmlns:a16="http://schemas.microsoft.com/office/drawing/2014/main" val="1288710279"/>
                  </a:ext>
                </a:extLst>
              </a:tr>
              <a:tr h="311203">
                <a:tc>
                  <a:txBody>
                    <a:bodyPr/>
                    <a:lstStyle/>
                    <a:p>
                      <a:r>
                        <a:rPr lang="en-US" sz="700" b="1" cap="none" spc="0">
                          <a:solidFill>
                            <a:schemeClr val="bg1"/>
                          </a:solidFill>
                          <a:effectLst/>
                        </a:rPr>
                        <a:t>Available in Power BI Desktop</a:t>
                      </a:r>
                    </a:p>
                  </a:txBody>
                  <a:tcPr marL="35712" marR="79714" marT="10203" marB="76525" anchor="ctr">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r>
                        <a:rPr lang="en-US" sz="700" cap="none" spc="0">
                          <a:solidFill>
                            <a:schemeClr val="bg1"/>
                          </a:solidFill>
                          <a:effectLst/>
                        </a:rPr>
                        <a:t>No</a:t>
                      </a:r>
                    </a:p>
                  </a:txBody>
                  <a:tcPr marL="35712" marR="79714" marT="10203" marB="76525" anchor="ctr">
                    <a:lnL w="12700" cmpd="sng">
                      <a:no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r>
                        <a:rPr lang="en-US" sz="700" cap="none" spc="0">
                          <a:solidFill>
                            <a:schemeClr val="bg1"/>
                          </a:solidFill>
                          <a:effectLst/>
                        </a:rPr>
                        <a:t>Yes. You can build and view reports in Power BI Desktop.</a:t>
                      </a:r>
                    </a:p>
                  </a:txBody>
                  <a:tcPr marL="35712" marR="79714" marT="10203" marB="76525" anchor="ctr">
                    <a:lnL w="12700" cmpd="sng">
                      <a:noFill/>
                      <a:prstDash val="solid"/>
                    </a:lnL>
                    <a:lnR w="12700" cmpd="sng">
                      <a:noFill/>
                      <a:prstDash val="solid"/>
                    </a:lnR>
                    <a:lnT w="9525" cap="flat" cmpd="sng" algn="ctr">
                      <a:noFill/>
                      <a:prstDash val="solid"/>
                    </a:lnT>
                    <a:lnB w="12700" cmpd="sng">
                      <a:noFill/>
                      <a:prstDash val="solid"/>
                    </a:lnB>
                    <a:solidFill>
                      <a:srgbClr val="595959"/>
                    </a:solidFill>
                  </a:tcPr>
                </a:tc>
                <a:extLst>
                  <a:ext uri="{0D108BD9-81ED-4DB2-BD59-A6C34878D82A}">
                    <a16:rowId xmlns:a16="http://schemas.microsoft.com/office/drawing/2014/main" val="1631773546"/>
                  </a:ext>
                </a:extLst>
              </a:tr>
              <a:tr h="515270">
                <a:tc>
                  <a:txBody>
                    <a:bodyPr/>
                    <a:lstStyle/>
                    <a:p>
                      <a:r>
                        <a:rPr lang="en-US" sz="700" b="1" cap="none" spc="0">
                          <a:solidFill>
                            <a:schemeClr val="bg1"/>
                          </a:solidFill>
                          <a:effectLst/>
                        </a:rPr>
                        <a:t>Filtering</a:t>
                      </a:r>
                    </a:p>
                  </a:txBody>
                  <a:tcPr marL="35712" marR="79714" marT="10203" marB="76525" anchor="ctr">
                    <a:lnL w="12700" cap="flat" cmpd="sng" algn="ctr">
                      <a:solidFill>
                        <a:schemeClr val="bg1"/>
                      </a:solid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r>
                        <a:rPr lang="en-US" sz="700" cap="none" spc="0">
                          <a:solidFill>
                            <a:schemeClr val="bg1"/>
                          </a:solidFill>
                          <a:effectLst/>
                        </a:rPr>
                        <a:t>No. You can't filter or slice a dashboard. You can filter a </a:t>
                      </a:r>
                      <a:r>
                        <a:rPr lang="en-US" sz="700" cap="none" spc="0">
                          <a:solidFill>
                            <a:schemeClr val="bg1"/>
                          </a:solidFill>
                          <a:effectLst/>
                          <a:hlinkClick r:id="rId4">
                            <a:extLst>
                              <a:ext uri="{A12FA001-AC4F-418D-AE19-62706E023703}">
                                <ahyp:hlinkClr xmlns:ahyp="http://schemas.microsoft.com/office/drawing/2018/hyperlinkcolor" val="tx"/>
                              </a:ext>
                            </a:extLst>
                          </a:hlinkClick>
                        </a:rPr>
                        <a:t>dashboard tile in focus mode</a:t>
                      </a:r>
                      <a:r>
                        <a:rPr lang="en-US" sz="700" cap="none" spc="0">
                          <a:solidFill>
                            <a:schemeClr val="bg1"/>
                          </a:solidFill>
                          <a:effectLst/>
                        </a:rPr>
                        <a:t>, but can't save the filter.</a:t>
                      </a:r>
                    </a:p>
                  </a:txBody>
                  <a:tcPr marL="35712" marR="79714" marT="10203" marB="76525" anchor="ctr">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r>
                        <a:rPr lang="en-US" sz="700" cap="none" spc="0">
                          <a:solidFill>
                            <a:schemeClr val="bg1"/>
                          </a:solidFill>
                          <a:effectLst/>
                        </a:rPr>
                        <a:t>Yes. There are many different ways to filter, highlight, and slice.</a:t>
                      </a:r>
                    </a:p>
                  </a:txBody>
                  <a:tcPr marL="35712" marR="79714" marT="10203" marB="76525" anchor="ctr">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extLst>
                  <a:ext uri="{0D108BD9-81ED-4DB2-BD59-A6C34878D82A}">
                    <a16:rowId xmlns:a16="http://schemas.microsoft.com/office/drawing/2014/main" val="3024983321"/>
                  </a:ext>
                </a:extLst>
              </a:tr>
              <a:tr h="413236">
                <a:tc>
                  <a:txBody>
                    <a:bodyPr/>
                    <a:lstStyle/>
                    <a:p>
                      <a:r>
                        <a:rPr lang="en-US" sz="700" b="1" cap="none" spc="0">
                          <a:solidFill>
                            <a:schemeClr val="bg1"/>
                          </a:solidFill>
                          <a:effectLst/>
                        </a:rPr>
                        <a:t>Natural language queries (Q&amp;A)</a:t>
                      </a:r>
                    </a:p>
                  </a:txBody>
                  <a:tcPr marL="35712" marR="79714" marT="10203" marB="76525" anchor="ctr">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r>
                        <a:rPr lang="en-US" sz="700" cap="none" spc="0">
                          <a:solidFill>
                            <a:schemeClr val="bg1"/>
                          </a:solidFill>
                          <a:effectLst/>
                        </a:rPr>
                        <a:t>Yes</a:t>
                      </a:r>
                    </a:p>
                  </a:txBody>
                  <a:tcPr marL="35712" marR="79714" marT="10203" marB="76525" anchor="ctr">
                    <a:lnL w="12700" cmpd="sng">
                      <a:no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r>
                        <a:rPr lang="en-US" sz="700" cap="none" spc="0">
                          <a:solidFill>
                            <a:schemeClr val="bg1"/>
                          </a:solidFill>
                          <a:effectLst/>
                        </a:rPr>
                        <a:t>Yes, provided you have edit permissions for the report and underlying dataset.</a:t>
                      </a:r>
                    </a:p>
                  </a:txBody>
                  <a:tcPr marL="35712" marR="79714" marT="10203" marB="76525" anchor="ctr">
                    <a:lnL w="12700" cmpd="sng">
                      <a:noFill/>
                      <a:prstDash val="solid"/>
                    </a:lnL>
                    <a:lnR w="12700" cmpd="sng">
                      <a:noFill/>
                      <a:prstDash val="solid"/>
                    </a:lnR>
                    <a:lnT w="9525" cap="flat" cmpd="sng" algn="ctr">
                      <a:noFill/>
                      <a:prstDash val="solid"/>
                    </a:lnT>
                    <a:lnB w="12700" cmpd="sng">
                      <a:noFill/>
                      <a:prstDash val="solid"/>
                    </a:lnB>
                    <a:solidFill>
                      <a:srgbClr val="595959"/>
                    </a:solidFill>
                  </a:tcPr>
                </a:tc>
                <a:extLst>
                  <a:ext uri="{0D108BD9-81ED-4DB2-BD59-A6C34878D82A}">
                    <a16:rowId xmlns:a16="http://schemas.microsoft.com/office/drawing/2014/main" val="178296742"/>
                  </a:ext>
                </a:extLst>
              </a:tr>
              <a:tr h="311203">
                <a:tc>
                  <a:txBody>
                    <a:bodyPr/>
                    <a:lstStyle/>
                    <a:p>
                      <a:r>
                        <a:rPr lang="en-US" sz="700" b="1" cap="none" spc="0">
                          <a:solidFill>
                            <a:schemeClr val="bg1"/>
                          </a:solidFill>
                          <a:effectLst/>
                        </a:rPr>
                        <a:t>Set alerts</a:t>
                      </a:r>
                    </a:p>
                  </a:txBody>
                  <a:tcPr marL="35712" marR="79714" marT="10203" marB="76525" anchor="ctr">
                    <a:lnL w="12700" cap="flat" cmpd="sng" algn="ctr">
                      <a:solidFill>
                        <a:schemeClr val="bg1"/>
                      </a:solid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r>
                        <a:rPr lang="en-US" sz="700" cap="none" spc="0">
                          <a:solidFill>
                            <a:schemeClr val="bg1"/>
                          </a:solidFill>
                          <a:effectLst/>
                        </a:rPr>
                        <a:t>Yes. Available for dashboard tiles in certain circumstances.</a:t>
                      </a:r>
                    </a:p>
                  </a:txBody>
                  <a:tcPr marL="35712" marR="79714" marT="10203" marB="76525" anchor="ctr">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r>
                        <a:rPr lang="en-US" sz="700" cap="none" spc="0">
                          <a:solidFill>
                            <a:schemeClr val="bg1"/>
                          </a:solidFill>
                          <a:effectLst/>
                        </a:rPr>
                        <a:t>No</a:t>
                      </a:r>
                    </a:p>
                  </a:txBody>
                  <a:tcPr marL="35712" marR="79714" marT="10203" marB="76525" anchor="ctr">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extLst>
                  <a:ext uri="{0D108BD9-81ED-4DB2-BD59-A6C34878D82A}">
                    <a16:rowId xmlns:a16="http://schemas.microsoft.com/office/drawing/2014/main" val="320182624"/>
                  </a:ext>
                </a:extLst>
              </a:tr>
              <a:tr h="311203">
                <a:tc>
                  <a:txBody>
                    <a:bodyPr/>
                    <a:lstStyle/>
                    <a:p>
                      <a:r>
                        <a:rPr lang="en-US" sz="700" b="1" cap="none" spc="0">
                          <a:solidFill>
                            <a:schemeClr val="bg1"/>
                          </a:solidFill>
                          <a:effectLst/>
                        </a:rPr>
                        <a:t>Subscribe</a:t>
                      </a:r>
                    </a:p>
                  </a:txBody>
                  <a:tcPr marL="35712" marR="79714" marT="10203" marB="76525" anchor="ctr">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r>
                        <a:rPr lang="en-US" sz="700" cap="none" spc="0">
                          <a:solidFill>
                            <a:schemeClr val="bg1"/>
                          </a:solidFill>
                          <a:effectLst/>
                        </a:rPr>
                        <a:t>Yes. You can subscribe to a dashboard.</a:t>
                      </a:r>
                    </a:p>
                  </a:txBody>
                  <a:tcPr marL="35712" marR="79714" marT="10203" marB="76525" anchor="ctr">
                    <a:lnL w="12700" cmpd="sng">
                      <a:no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r>
                        <a:rPr lang="en-US" sz="700" cap="none" spc="0">
                          <a:solidFill>
                            <a:schemeClr val="bg1"/>
                          </a:solidFill>
                          <a:effectLst/>
                        </a:rPr>
                        <a:t>Yes. You can subscribe to a report page.</a:t>
                      </a:r>
                    </a:p>
                  </a:txBody>
                  <a:tcPr marL="35712" marR="79714" marT="10203" marB="76525" anchor="ctr">
                    <a:lnL w="12700" cmpd="sng">
                      <a:noFill/>
                      <a:prstDash val="solid"/>
                    </a:lnL>
                    <a:lnR w="12700" cmpd="sng">
                      <a:noFill/>
                      <a:prstDash val="solid"/>
                    </a:lnR>
                    <a:lnT w="9525" cap="flat" cmpd="sng" algn="ctr">
                      <a:noFill/>
                      <a:prstDash val="solid"/>
                    </a:lnT>
                    <a:lnB w="12700" cmpd="sng">
                      <a:noFill/>
                      <a:prstDash val="solid"/>
                    </a:lnB>
                    <a:solidFill>
                      <a:srgbClr val="595959"/>
                    </a:solidFill>
                  </a:tcPr>
                </a:tc>
                <a:extLst>
                  <a:ext uri="{0D108BD9-81ED-4DB2-BD59-A6C34878D82A}">
                    <a16:rowId xmlns:a16="http://schemas.microsoft.com/office/drawing/2014/main" val="192709575"/>
                  </a:ext>
                </a:extLst>
              </a:tr>
              <a:tr h="209169">
                <a:tc>
                  <a:txBody>
                    <a:bodyPr/>
                    <a:lstStyle/>
                    <a:p>
                      <a:r>
                        <a:rPr lang="en-US" sz="700" b="1" cap="none" spc="0">
                          <a:solidFill>
                            <a:schemeClr val="bg1"/>
                          </a:solidFill>
                          <a:effectLst/>
                        </a:rPr>
                        <a:t>See dataset tables and fields</a:t>
                      </a:r>
                    </a:p>
                  </a:txBody>
                  <a:tcPr marL="35712" marR="79714" marT="10203" marB="76525" anchor="ctr">
                    <a:lnL w="12700" cap="flat" cmpd="sng" algn="ctr">
                      <a:solidFill>
                        <a:schemeClr val="bg1"/>
                      </a:solid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tc>
                  <a:txBody>
                    <a:bodyPr/>
                    <a:lstStyle/>
                    <a:p>
                      <a:r>
                        <a:rPr lang="en-US" sz="700" cap="none" spc="0">
                          <a:solidFill>
                            <a:schemeClr val="bg1"/>
                          </a:solidFill>
                          <a:effectLst/>
                        </a:rPr>
                        <a:t>No. You can export data instead.</a:t>
                      </a:r>
                    </a:p>
                  </a:txBody>
                  <a:tcPr marL="35712" marR="79714" marT="10203" marB="76525" anchor="ctr">
                    <a:lnL w="12700" cmpd="sng">
                      <a:no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tc>
                  <a:txBody>
                    <a:bodyPr/>
                    <a:lstStyle/>
                    <a:p>
                      <a:r>
                        <a:rPr lang="en-US" sz="700" cap="none" spc="0">
                          <a:solidFill>
                            <a:schemeClr val="bg1"/>
                          </a:solidFill>
                          <a:effectLst/>
                        </a:rPr>
                        <a:t>Yes</a:t>
                      </a:r>
                    </a:p>
                  </a:txBody>
                  <a:tcPr marL="35712" marR="79714" marT="10203" marB="76525" anchor="ctr">
                    <a:lnL w="12700" cmpd="sng">
                      <a:no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extLst>
                  <a:ext uri="{0D108BD9-81ED-4DB2-BD59-A6C34878D82A}">
                    <a16:rowId xmlns:a16="http://schemas.microsoft.com/office/drawing/2014/main" val="1162218233"/>
                  </a:ext>
                </a:extLst>
              </a:tr>
            </a:tbl>
          </a:graphicData>
        </a:graphic>
      </p:graphicFrame>
    </p:spTree>
    <p:extLst>
      <p:ext uri="{BB962C8B-B14F-4D97-AF65-F5344CB8AC3E}">
        <p14:creationId xmlns:p14="http://schemas.microsoft.com/office/powerpoint/2010/main" val="26409442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0B5143-C3F7-B72D-76C8-B01EAA445090}"/>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DAX Formulas - An Introduction</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FD36E2E0-997C-B832-25E1-23E23CA1842C}"/>
              </a:ext>
            </a:extLst>
          </p:cNvPr>
          <p:cNvSpPr>
            <a:spLocks noGrp="1"/>
          </p:cNvSpPr>
          <p:nvPr>
            <p:ph idx="1"/>
          </p:nvPr>
        </p:nvSpPr>
        <p:spPr>
          <a:xfrm>
            <a:off x="4776743" y="702156"/>
            <a:ext cx="6484091" cy="5156643"/>
          </a:xfrm>
        </p:spPr>
        <p:txBody>
          <a:bodyPr>
            <a:normAutofit/>
          </a:bodyPr>
          <a:lstStyle/>
          <a:p>
            <a:r>
              <a:rPr lang="en-US"/>
              <a:t>DAX Language Overview</a:t>
            </a:r>
          </a:p>
          <a:p>
            <a:pPr lvl="1"/>
            <a:r>
              <a:rPr lang="en-US"/>
              <a:t>Created for handling data models</a:t>
            </a:r>
          </a:p>
          <a:p>
            <a:pPr lvl="1"/>
            <a:r>
              <a:rPr lang="en-US"/>
              <a:t>Used in Microsoft Power BI and Power Pivot for Excel</a:t>
            </a:r>
          </a:p>
          <a:p>
            <a:r>
              <a:rPr lang="en-US"/>
              <a:t>Applications of DAX</a:t>
            </a:r>
          </a:p>
          <a:p>
            <a:pPr lvl="1"/>
            <a:r>
              <a:rPr lang="en-US"/>
              <a:t>Calculated Columns: Add columns for analysis or reporting</a:t>
            </a:r>
          </a:p>
          <a:p>
            <a:pPr lvl="1"/>
            <a:r>
              <a:rPr lang="en-US"/>
              <a:t>Measures: Create dynamic calculations based on filter context</a:t>
            </a:r>
          </a:p>
          <a:p>
            <a:pPr lvl="1"/>
            <a:r>
              <a:rPr lang="en-US"/>
              <a:t>Tables: Create new tables for summarized or specific data</a:t>
            </a:r>
          </a:p>
          <a:p>
            <a:pPr lvl="1"/>
            <a:r>
              <a:rPr lang="en-US"/>
              <a:t>Row-Level Security: Secure data for different viewers</a:t>
            </a:r>
          </a:p>
          <a:p>
            <a:r>
              <a:rPr lang="en-US"/>
              <a:t>Key DAX Formulas</a:t>
            </a:r>
          </a:p>
          <a:p>
            <a:pPr lvl="1"/>
            <a:r>
              <a:rPr lang="en-US"/>
              <a:t>USERELATIONSHIP, AVERAGE, AVERAGEA, AVERAGEX</a:t>
            </a:r>
          </a:p>
          <a:p>
            <a:pPr lvl="1"/>
            <a:r>
              <a:rPr lang="en-US"/>
              <a:t>COUNTA, COUNTAX, COUNTBLANK, COUNTROWS, COUNTX</a:t>
            </a:r>
          </a:p>
          <a:p>
            <a:pPr lvl="1"/>
            <a:r>
              <a:rPr lang="en-US"/>
              <a:t>DISTINCTCOUNT, DISTINCTCOUNTNOBLANK, MAX, MAXX, MIN, MINA</a:t>
            </a:r>
          </a:p>
        </p:txBody>
      </p:sp>
    </p:spTree>
    <p:extLst>
      <p:ext uri="{BB962C8B-B14F-4D97-AF65-F5344CB8AC3E}">
        <p14:creationId xmlns:p14="http://schemas.microsoft.com/office/powerpoint/2010/main" val="17611200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Calendar">
            <a:extLst>
              <a:ext uri="{FF2B5EF4-FFF2-40B4-BE49-F238E27FC236}">
                <a16:creationId xmlns:a16="http://schemas.microsoft.com/office/drawing/2014/main" id="{B17B52D1-CB1B-43B8-945C-E8D50B451E80}"/>
              </a:ext>
            </a:extLst>
          </p:cNvPr>
          <p:cNvPicPr>
            <a:picLocks noGrp="1" noChangeAspect="1"/>
          </p:cNvPicPr>
          <p:nvPr>
            <p:ph sz="half" idx="1"/>
          </p:nvPr>
        </p:nvPicPr>
        <p:blipFill>
          <a:blip r:embed="rId3"/>
          <a:stretch>
            <a:fillRect/>
          </a:stretch>
        </p:blipFill>
        <p:spPr>
          <a:xfrm>
            <a:off x="720636" y="1701492"/>
            <a:ext cx="5476375" cy="3655480"/>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2ACBF94-03A7-4B7D-8901-41B833B5638A}"/>
              </a:ext>
            </a:extLst>
          </p:cNvPr>
          <p:cNvSpPr>
            <a:spLocks noGrp="1"/>
          </p:cNvSpPr>
          <p:nvPr>
            <p:ph type="title"/>
          </p:nvPr>
        </p:nvSpPr>
        <p:spPr>
          <a:xfrm>
            <a:off x="6873606" y="729087"/>
            <a:ext cx="4597758" cy="598785"/>
          </a:xfrm>
        </p:spPr>
        <p:txBody>
          <a:bodyPr vert="horz" lIns="91440" tIns="45720" rIns="91440" bIns="45720" rtlCol="0" anchor="b">
            <a:normAutofit/>
          </a:bodyPr>
          <a:lstStyle/>
          <a:p>
            <a:r>
              <a:rPr lang="en-US">
                <a:solidFill>
                  <a:srgbClr val="FFFFFF"/>
                </a:solidFill>
              </a:rPr>
              <a:t>DAX - New Tables</a:t>
            </a:r>
          </a:p>
        </p:txBody>
      </p:sp>
      <p:sp>
        <p:nvSpPr>
          <p:cNvPr id="4" name="Content Placeholder 3">
            <a:extLst>
              <a:ext uri="{FF2B5EF4-FFF2-40B4-BE49-F238E27FC236}">
                <a16:creationId xmlns:a16="http://schemas.microsoft.com/office/drawing/2014/main" id="{1E9DFBD2-D058-B491-8740-F7CA6E91232C}"/>
              </a:ext>
            </a:extLst>
          </p:cNvPr>
          <p:cNvSpPr>
            <a:spLocks noGrp="1"/>
          </p:cNvSpPr>
          <p:nvPr>
            <p:ph sz="half" idx="2"/>
          </p:nvPr>
        </p:nvSpPr>
        <p:spPr>
          <a:xfrm>
            <a:off x="6873606" y="1578865"/>
            <a:ext cx="4597758" cy="4555236"/>
          </a:xfrm>
        </p:spPr>
        <p:txBody>
          <a:bodyPr vert="horz" lIns="91440" tIns="45720" rIns="91440" bIns="45720" rtlCol="0" anchor="ctr">
            <a:normAutofit fontScale="92500"/>
          </a:bodyPr>
          <a:lstStyle/>
          <a:p>
            <a:pPr>
              <a:lnSpc>
                <a:spcPct val="90000"/>
              </a:lnSpc>
            </a:pPr>
            <a:r>
              <a:rPr lang="en-US" sz="1700">
                <a:solidFill>
                  <a:srgbClr val="FFFFFF"/>
                </a:solidFill>
              </a:rPr>
              <a:t>Importance of Date Tables in Power BI</a:t>
            </a:r>
          </a:p>
          <a:p>
            <a:pPr lvl="1">
              <a:lnSpc>
                <a:spcPct val="90000"/>
              </a:lnSpc>
            </a:pPr>
            <a:r>
              <a:rPr lang="en-US" sz="1700">
                <a:solidFill>
                  <a:srgbClr val="FFFFFF"/>
                </a:solidFill>
              </a:rPr>
              <a:t>Essential for performing time-based analysis</a:t>
            </a:r>
          </a:p>
          <a:p>
            <a:pPr>
              <a:lnSpc>
                <a:spcPct val="90000"/>
              </a:lnSpc>
            </a:pPr>
            <a:r>
              <a:rPr lang="en-US" sz="1700">
                <a:solidFill>
                  <a:srgbClr val="FFFFFF"/>
                </a:solidFill>
              </a:rPr>
              <a:t>CALENDAR() Function</a:t>
            </a:r>
          </a:p>
          <a:p>
            <a:pPr lvl="1">
              <a:lnSpc>
                <a:spcPct val="90000"/>
              </a:lnSpc>
            </a:pPr>
            <a:r>
              <a:rPr lang="en-US" sz="1700">
                <a:solidFill>
                  <a:srgbClr val="FFFFFF"/>
                </a:solidFill>
              </a:rPr>
              <a:t>Generates a table with a single column of date values</a:t>
            </a:r>
          </a:p>
          <a:p>
            <a:pPr lvl="1">
              <a:lnSpc>
                <a:spcPct val="90000"/>
              </a:lnSpc>
            </a:pPr>
            <a:r>
              <a:rPr lang="en-US" sz="1700">
                <a:solidFill>
                  <a:srgbClr val="FFFFFF"/>
                </a:solidFill>
              </a:rPr>
              <a:t>Requires start date and end date as arguments</a:t>
            </a:r>
          </a:p>
          <a:p>
            <a:pPr lvl="1">
              <a:lnSpc>
                <a:spcPct val="90000"/>
              </a:lnSpc>
            </a:pPr>
            <a:r>
              <a:rPr lang="en-US" sz="1700">
                <a:solidFill>
                  <a:srgbClr val="FFFFFF"/>
                </a:solidFill>
              </a:rPr>
              <a:t>Useful for specific date ranges</a:t>
            </a:r>
          </a:p>
          <a:p>
            <a:pPr>
              <a:lnSpc>
                <a:spcPct val="90000"/>
              </a:lnSpc>
            </a:pPr>
            <a:r>
              <a:rPr lang="en-US" sz="1700">
                <a:solidFill>
                  <a:srgbClr val="FFFFFF"/>
                </a:solidFill>
              </a:rPr>
              <a:t>CALENDARAUTO() Function</a:t>
            </a:r>
          </a:p>
          <a:p>
            <a:pPr lvl="1">
              <a:lnSpc>
                <a:spcPct val="90000"/>
              </a:lnSpc>
            </a:pPr>
            <a:r>
              <a:rPr lang="en-US" sz="1700">
                <a:solidFill>
                  <a:srgbClr val="FFFFFF"/>
                </a:solidFill>
              </a:rPr>
              <a:t>Creates a single-column table of date values</a:t>
            </a:r>
          </a:p>
          <a:p>
            <a:pPr lvl="1">
              <a:lnSpc>
                <a:spcPct val="90000"/>
              </a:lnSpc>
            </a:pPr>
            <a:r>
              <a:rPr lang="en-US" sz="1700">
                <a:solidFill>
                  <a:srgbClr val="FFFFFF"/>
                </a:solidFill>
              </a:rPr>
              <a:t>Automatically determines date range based on model data</a:t>
            </a:r>
          </a:p>
          <a:p>
            <a:pPr lvl="1">
              <a:lnSpc>
                <a:spcPct val="90000"/>
              </a:lnSpc>
            </a:pPr>
            <a:r>
              <a:rPr lang="en-US" sz="1700">
                <a:solidFill>
                  <a:srgbClr val="FFFFFF"/>
                </a:solidFill>
              </a:rPr>
              <a:t>Useful for variable and unknown date ranges</a:t>
            </a:r>
          </a:p>
        </p:txBody>
      </p:sp>
    </p:spTree>
    <p:extLst>
      <p:ext uri="{BB962C8B-B14F-4D97-AF65-F5344CB8AC3E}">
        <p14:creationId xmlns:p14="http://schemas.microsoft.com/office/powerpoint/2010/main" val="3918042036"/>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DE8B45-6F8B-6F68-051B-7938F1DC5C42}"/>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DAX - New Columns</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9BE8A60A-650D-68E2-81B5-B6644A11C68C}"/>
              </a:ext>
            </a:extLst>
          </p:cNvPr>
          <p:cNvSpPr>
            <a:spLocks noGrp="1"/>
          </p:cNvSpPr>
          <p:nvPr>
            <p:ph idx="1"/>
          </p:nvPr>
        </p:nvSpPr>
        <p:spPr>
          <a:xfrm>
            <a:off x="4776743" y="702156"/>
            <a:ext cx="6484091" cy="5156643"/>
          </a:xfrm>
        </p:spPr>
        <p:txBody>
          <a:bodyPr>
            <a:normAutofit/>
          </a:bodyPr>
          <a:lstStyle/>
          <a:p>
            <a:r>
              <a:rPr lang="en-US"/>
              <a:t>COMBINEVALUES</a:t>
            </a:r>
          </a:p>
          <a:p>
            <a:pPr lvl="1"/>
            <a:r>
              <a:rPr lang="en-US"/>
              <a:t>Joins two or more text strings into one</a:t>
            </a:r>
          </a:p>
          <a:p>
            <a:r>
              <a:rPr lang="en-US"/>
              <a:t>SWITCH</a:t>
            </a:r>
          </a:p>
          <a:p>
            <a:r>
              <a:rPr lang="en-US"/>
              <a:t>RELATED</a:t>
            </a:r>
          </a:p>
          <a:p>
            <a:r>
              <a:rPr lang="en-US"/>
              <a:t>DATE</a:t>
            </a:r>
          </a:p>
          <a:p>
            <a:r>
              <a:rPr lang="en-US"/>
              <a:t>CONCATENATE</a:t>
            </a:r>
          </a:p>
          <a:p>
            <a:r>
              <a:rPr lang="en-US"/>
              <a:t>FORMAT</a:t>
            </a:r>
          </a:p>
          <a:p>
            <a:r>
              <a:rPr lang="en-US"/>
              <a:t>CALCULATE</a:t>
            </a:r>
          </a:p>
          <a:p>
            <a:r>
              <a:rPr lang="en-US"/>
              <a:t>IF</a:t>
            </a:r>
          </a:p>
          <a:p>
            <a:r>
              <a:rPr lang="en-US"/>
              <a:t>LEFT, RIGHT, MID</a:t>
            </a:r>
          </a:p>
          <a:p>
            <a:r>
              <a:rPr lang="en-US"/>
              <a:t>UPPER, LOWER</a:t>
            </a:r>
          </a:p>
          <a:p>
            <a:r>
              <a:rPr lang="en-US"/>
              <a:t>REPLACE</a:t>
            </a:r>
          </a:p>
        </p:txBody>
      </p:sp>
    </p:spTree>
    <p:extLst>
      <p:ext uri="{BB962C8B-B14F-4D97-AF65-F5344CB8AC3E}">
        <p14:creationId xmlns:p14="http://schemas.microsoft.com/office/powerpoint/2010/main" val="25305856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7B238D-AA53-C149-7BA3-7370267C5795}"/>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DAX - New Measure</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46DE8DDE-5254-BA80-5F25-DAC7D1EAF241}"/>
              </a:ext>
            </a:extLst>
          </p:cNvPr>
          <p:cNvSpPr>
            <a:spLocks noGrp="1"/>
          </p:cNvSpPr>
          <p:nvPr>
            <p:ph idx="1"/>
          </p:nvPr>
        </p:nvSpPr>
        <p:spPr>
          <a:xfrm>
            <a:off x="4776743" y="702156"/>
            <a:ext cx="6484091" cy="5156643"/>
          </a:xfrm>
        </p:spPr>
        <p:txBody>
          <a:bodyPr>
            <a:normAutofit/>
          </a:bodyPr>
          <a:lstStyle/>
          <a:p>
            <a:r>
              <a:rPr lang="en-US"/>
              <a:t>CALCULATE Function</a:t>
            </a:r>
          </a:p>
          <a:p>
            <a:r>
              <a:rPr lang="en-US"/>
              <a:t>SUM Function</a:t>
            </a:r>
          </a:p>
          <a:p>
            <a:r>
              <a:rPr lang="en-US"/>
              <a:t>AVERAGE Function</a:t>
            </a:r>
          </a:p>
          <a:p>
            <a:r>
              <a:rPr lang="en-US"/>
              <a:t>MIN and MAX Functions</a:t>
            </a:r>
          </a:p>
          <a:p>
            <a:r>
              <a:rPr lang="en-US"/>
              <a:t>COUNT Function</a:t>
            </a:r>
          </a:p>
          <a:p>
            <a:r>
              <a:rPr lang="en-US"/>
              <a:t>SUMX and AVERAGEX Functions</a:t>
            </a:r>
          </a:p>
          <a:p>
            <a:r>
              <a:rPr lang="en-US"/>
              <a:t>COUNTROWS and DISTINCTCOUNT Functions</a:t>
            </a:r>
          </a:p>
          <a:p>
            <a:r>
              <a:rPr lang="en-US"/>
              <a:t>VAR and RETURN Functions</a:t>
            </a:r>
          </a:p>
          <a:p>
            <a:r>
              <a:rPr lang="en-US"/>
              <a:t>DIVIDE Function</a:t>
            </a:r>
          </a:p>
          <a:p>
            <a:r>
              <a:rPr lang="en-US"/>
              <a:t>ALL and ALLEXCEPT Functions</a:t>
            </a:r>
          </a:p>
          <a:p>
            <a:r>
              <a:rPr lang="en-US"/>
              <a:t>VALUES Function</a:t>
            </a:r>
          </a:p>
          <a:p>
            <a:r>
              <a:rPr lang="en-US"/>
              <a:t>SAMEPERIODLASTYEAR Function</a:t>
            </a:r>
          </a:p>
        </p:txBody>
      </p:sp>
    </p:spTree>
    <p:extLst>
      <p:ext uri="{BB962C8B-B14F-4D97-AF65-F5344CB8AC3E}">
        <p14:creationId xmlns:p14="http://schemas.microsoft.com/office/powerpoint/2010/main" val="452948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7761FCC3-4DF4-4844-9CF2-8D0C64A050FC}"/>
              </a:ext>
            </a:extLst>
          </p:cNvPr>
          <p:cNvPicPr>
            <a:picLocks noGrp="1" noChangeAspect="1"/>
          </p:cNvPicPr>
          <p:nvPr>
            <p:ph sz="half" idx="1"/>
          </p:nvPr>
        </p:nvPicPr>
        <p:blipFill>
          <a:blip r:embed="rId3"/>
          <a:stretch>
            <a:fillRect/>
          </a:stretch>
        </p:blipFill>
        <p:spPr>
          <a:xfrm>
            <a:off x="720636" y="2071148"/>
            <a:ext cx="5476375" cy="2916169"/>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8C384C7-9F1A-5258-DFFE-21101B334681}"/>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Introduction to Power BI</a:t>
            </a:r>
          </a:p>
        </p:txBody>
      </p:sp>
      <p:sp>
        <p:nvSpPr>
          <p:cNvPr id="4" name="Content Placeholder 3">
            <a:extLst>
              <a:ext uri="{FF2B5EF4-FFF2-40B4-BE49-F238E27FC236}">
                <a16:creationId xmlns:a16="http://schemas.microsoft.com/office/drawing/2014/main" id="{BEDDCA27-D4F3-1F63-24CC-6702FFBE0FE6}"/>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sz="1400">
                <a:solidFill>
                  <a:srgbClr val="FFFFFF"/>
                </a:solidFill>
              </a:rPr>
              <a:t>What is Power BI?</a:t>
            </a:r>
          </a:p>
          <a:p>
            <a:pPr lvl="1">
              <a:lnSpc>
                <a:spcPct val="90000"/>
              </a:lnSpc>
            </a:pPr>
            <a:r>
              <a:rPr lang="en-US" sz="1400">
                <a:solidFill>
                  <a:srgbClr val="FFFFFF"/>
                </a:solidFill>
              </a:rPr>
              <a:t>Business intelligence tool for reporting insights</a:t>
            </a:r>
          </a:p>
          <a:p>
            <a:pPr lvl="1">
              <a:lnSpc>
                <a:spcPct val="90000"/>
              </a:lnSpc>
            </a:pPr>
            <a:r>
              <a:rPr lang="en-US" sz="1400">
                <a:solidFill>
                  <a:srgbClr val="FFFFFF"/>
                </a:solidFill>
              </a:rPr>
              <a:t>Customizable visualizations and dashboards</a:t>
            </a:r>
          </a:p>
          <a:p>
            <a:pPr lvl="1">
              <a:lnSpc>
                <a:spcPct val="90000"/>
              </a:lnSpc>
            </a:pPr>
            <a:r>
              <a:rPr lang="en-US" sz="1400">
                <a:solidFill>
                  <a:srgbClr val="FFFFFF"/>
                </a:solidFill>
              </a:rPr>
              <a:t>Accessible on any desktop or mobile device</a:t>
            </a:r>
          </a:p>
          <a:p>
            <a:pPr>
              <a:lnSpc>
                <a:spcPct val="90000"/>
              </a:lnSpc>
            </a:pPr>
            <a:r>
              <a:rPr lang="en-US" sz="1400">
                <a:solidFill>
                  <a:srgbClr val="FFFFFF"/>
                </a:solidFill>
              </a:rPr>
              <a:t>Power BI and Microsoft Fabric</a:t>
            </a:r>
          </a:p>
          <a:p>
            <a:pPr lvl="1">
              <a:lnSpc>
                <a:spcPct val="90000"/>
              </a:lnSpc>
            </a:pPr>
            <a:r>
              <a:rPr lang="en-US" sz="1400">
                <a:solidFill>
                  <a:srgbClr val="FFFFFF"/>
                </a:solidFill>
              </a:rPr>
              <a:t>Part of Microsoft Fabric as of May 2023</a:t>
            </a:r>
          </a:p>
          <a:p>
            <a:pPr lvl="1">
              <a:lnSpc>
                <a:spcPct val="90000"/>
              </a:lnSpc>
            </a:pPr>
            <a:r>
              <a:rPr lang="en-US" sz="1400">
                <a:solidFill>
                  <a:srgbClr val="FFFFFF"/>
                </a:solidFill>
              </a:rPr>
              <a:t>Microsoft Fabric offers a comprehensive data solution</a:t>
            </a:r>
          </a:p>
          <a:p>
            <a:pPr lvl="1">
              <a:lnSpc>
                <a:spcPct val="90000"/>
              </a:lnSpc>
            </a:pPr>
            <a:r>
              <a:rPr lang="en-US" sz="1400">
                <a:solidFill>
                  <a:srgbClr val="FFFFFF"/>
                </a:solidFill>
              </a:rPr>
              <a:t>Includes seven key workloads for various data tasks</a:t>
            </a:r>
          </a:p>
          <a:p>
            <a:pPr>
              <a:lnSpc>
                <a:spcPct val="90000"/>
              </a:lnSpc>
            </a:pPr>
            <a:r>
              <a:rPr lang="en-US" sz="1400">
                <a:solidFill>
                  <a:srgbClr val="FFFFFF"/>
                </a:solidFill>
              </a:rPr>
              <a:t>Who Can Use Power BI?</a:t>
            </a:r>
          </a:p>
          <a:p>
            <a:pPr lvl="1">
              <a:lnSpc>
                <a:spcPct val="90000"/>
              </a:lnSpc>
            </a:pPr>
            <a:r>
              <a:rPr lang="en-US" sz="1400">
                <a:solidFill>
                  <a:srgbClr val="FFFFFF"/>
                </a:solidFill>
              </a:rPr>
              <a:t>No need to be a coding engineer or data scientist</a:t>
            </a:r>
          </a:p>
          <a:p>
            <a:pPr lvl="1">
              <a:lnSpc>
                <a:spcPct val="90000"/>
              </a:lnSpc>
            </a:pPr>
            <a:r>
              <a:rPr lang="en-US" sz="1400">
                <a:solidFill>
                  <a:srgbClr val="FFFFFF"/>
                </a:solidFill>
              </a:rPr>
              <a:t>Experience with data, Excel, and formulas is sufficient</a:t>
            </a:r>
          </a:p>
        </p:txBody>
      </p:sp>
    </p:spTree>
    <p:extLst>
      <p:ext uri="{BB962C8B-B14F-4D97-AF65-F5344CB8AC3E}">
        <p14:creationId xmlns:p14="http://schemas.microsoft.com/office/powerpoint/2010/main" val="1893121967"/>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96D83F-A7F4-A2CA-001F-2AEA93E2786B}"/>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DAX - More with Tables</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2692336-91FD-F318-C208-555BF64B708C}"/>
              </a:ext>
            </a:extLst>
          </p:cNvPr>
          <p:cNvSpPr>
            <a:spLocks noGrp="1"/>
          </p:cNvSpPr>
          <p:nvPr>
            <p:ph idx="1"/>
          </p:nvPr>
        </p:nvSpPr>
        <p:spPr>
          <a:xfrm>
            <a:off x="4776743" y="702156"/>
            <a:ext cx="6484091" cy="5156643"/>
          </a:xfrm>
        </p:spPr>
        <p:txBody>
          <a:bodyPr>
            <a:normAutofit/>
          </a:bodyPr>
          <a:lstStyle/>
          <a:p>
            <a:r>
              <a:rPr lang="en-US"/>
              <a:t>FILTER Function</a:t>
            </a:r>
          </a:p>
          <a:p>
            <a:pPr lvl="1"/>
            <a:r>
              <a:rPr lang="en-US"/>
              <a:t>Returns a subset of another table or expression</a:t>
            </a:r>
          </a:p>
          <a:p>
            <a:r>
              <a:rPr lang="en-US"/>
              <a:t>CALCULATETABLE Function</a:t>
            </a:r>
          </a:p>
          <a:p>
            <a:pPr lvl="1"/>
            <a:r>
              <a:rPr lang="en-US"/>
              <a:t>Returns a table by passing multiple filters</a:t>
            </a:r>
          </a:p>
          <a:p>
            <a:pPr lvl="1"/>
            <a:r>
              <a:rPr lang="en-US"/>
              <a:t>FILTER function allows only 1 filter</a:t>
            </a:r>
          </a:p>
          <a:p>
            <a:r>
              <a:rPr lang="en-US"/>
              <a:t>RELATED Function</a:t>
            </a:r>
          </a:p>
          <a:p>
            <a:pPr lvl="1"/>
            <a:r>
              <a:rPr lang="en-US"/>
              <a:t>Returns a related value from another table</a:t>
            </a:r>
          </a:p>
          <a:p>
            <a:pPr lvl="1"/>
            <a:r>
              <a:rPr lang="en-US"/>
              <a:t>Requires a relationship between current table and related table</a:t>
            </a:r>
          </a:p>
          <a:p>
            <a:pPr lvl="1"/>
            <a:r>
              <a:rPr lang="en-US"/>
              <a:t>Follows many-to-one relationship to fetch value</a:t>
            </a:r>
          </a:p>
          <a:p>
            <a:r>
              <a:rPr lang="en-US"/>
              <a:t>ADDCOLUMNS Function</a:t>
            </a:r>
          </a:p>
          <a:p>
            <a:pPr lvl="1"/>
            <a:r>
              <a:rPr lang="en-US"/>
              <a:t>Adds calculated columns to the given table or table expression</a:t>
            </a:r>
          </a:p>
        </p:txBody>
      </p:sp>
    </p:spTree>
    <p:extLst>
      <p:ext uri="{BB962C8B-B14F-4D97-AF65-F5344CB8AC3E}">
        <p14:creationId xmlns:p14="http://schemas.microsoft.com/office/powerpoint/2010/main" val="19741168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B5220B9B-275E-4B57-A654-41D013A58D4B}"/>
              </a:ext>
            </a:extLst>
          </p:cNvPr>
          <p:cNvPicPr>
            <a:picLocks noGrp="1" noChangeAspect="1"/>
          </p:cNvPicPr>
          <p:nvPr>
            <p:ph sz="half" idx="1"/>
          </p:nvPr>
        </p:nvPicPr>
        <p:blipFill>
          <a:blip r:embed="rId3"/>
          <a:stretch>
            <a:fillRect/>
          </a:stretch>
        </p:blipFill>
        <p:spPr>
          <a:xfrm>
            <a:off x="720636" y="2233157"/>
            <a:ext cx="5476375" cy="2592150"/>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933F9CF-8138-5972-DA60-96B6C45AEF07}"/>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New Measures with Variables</a:t>
            </a:r>
          </a:p>
        </p:txBody>
      </p:sp>
      <p:sp>
        <p:nvSpPr>
          <p:cNvPr id="4" name="Content Placeholder 3">
            <a:extLst>
              <a:ext uri="{FF2B5EF4-FFF2-40B4-BE49-F238E27FC236}">
                <a16:creationId xmlns:a16="http://schemas.microsoft.com/office/drawing/2014/main" id="{A5AC2031-1040-F447-D8D4-0EC6C737DEC2}"/>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r>
              <a:rPr lang="en-US">
                <a:solidFill>
                  <a:srgbClr val="FFFFFF"/>
                </a:solidFill>
              </a:rPr>
              <a:t>TOPN</a:t>
            </a:r>
          </a:p>
          <a:p>
            <a:pPr lvl="1"/>
            <a:r>
              <a:rPr lang="en-US">
                <a:solidFill>
                  <a:srgbClr val="FFFFFF"/>
                </a:solidFill>
              </a:rPr>
              <a:t>Returns the top N rows of the specified table</a:t>
            </a:r>
          </a:p>
          <a:p>
            <a:r>
              <a:rPr lang="en-US">
                <a:solidFill>
                  <a:srgbClr val="FFFFFF"/>
                </a:solidFill>
              </a:rPr>
              <a:t>SELECTCOLUMNS</a:t>
            </a:r>
          </a:p>
          <a:p>
            <a:pPr lvl="1"/>
            <a:r>
              <a:rPr lang="en-US">
                <a:solidFill>
                  <a:srgbClr val="FFFFFF"/>
                </a:solidFill>
              </a:rPr>
              <a:t>Returns a table with selected columns from the table and new columns specified by the DAX expressions</a:t>
            </a:r>
          </a:p>
          <a:p>
            <a:r>
              <a:rPr lang="en-US">
                <a:solidFill>
                  <a:srgbClr val="FFFFFF"/>
                </a:solidFill>
              </a:rPr>
              <a:t>CONCATENATEX</a:t>
            </a:r>
          </a:p>
          <a:p>
            <a:pPr lvl="1"/>
            <a:r>
              <a:rPr lang="en-US">
                <a:solidFill>
                  <a:srgbClr val="FFFFFF"/>
                </a:solidFill>
              </a:rPr>
              <a:t>Ensuring any sensitive data sources are disconnected</a:t>
            </a:r>
          </a:p>
        </p:txBody>
      </p:sp>
    </p:spTree>
    <p:extLst>
      <p:ext uri="{BB962C8B-B14F-4D97-AF65-F5344CB8AC3E}">
        <p14:creationId xmlns:p14="http://schemas.microsoft.com/office/powerpoint/2010/main" val="597629081"/>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8E2F51-A535-0175-E6A8-AC38A5B3D3E9}"/>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Row-Level Security</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B6749714-04CD-DCA6-6B04-5775806034BD}"/>
              </a:ext>
            </a:extLst>
          </p:cNvPr>
          <p:cNvSpPr>
            <a:spLocks noGrp="1"/>
          </p:cNvSpPr>
          <p:nvPr>
            <p:ph idx="1"/>
          </p:nvPr>
        </p:nvSpPr>
        <p:spPr>
          <a:xfrm>
            <a:off x="4776743" y="702156"/>
            <a:ext cx="6484091" cy="5156643"/>
          </a:xfrm>
        </p:spPr>
        <p:txBody>
          <a:bodyPr>
            <a:normAutofit/>
          </a:bodyPr>
          <a:lstStyle/>
          <a:p>
            <a:r>
              <a:rPr lang="en-US"/>
              <a:t>Setting Up Roles in Power BI</a:t>
            </a:r>
          </a:p>
          <a:p>
            <a:pPr lvl="1"/>
            <a:r>
              <a:rPr lang="en-US"/>
              <a:t>Go to the Modeling tab in Power BI Desktop</a:t>
            </a:r>
          </a:p>
          <a:p>
            <a:pPr lvl="1"/>
            <a:r>
              <a:rPr lang="en-US"/>
              <a:t>Select Manage Roles and create a new role</a:t>
            </a:r>
          </a:p>
          <a:p>
            <a:pPr lvl="1"/>
            <a:r>
              <a:rPr lang="en-US"/>
              <a:t>Assign a name to the role</a:t>
            </a:r>
          </a:p>
          <a:p>
            <a:r>
              <a:rPr lang="en-US"/>
              <a:t>Defining the DAX Filter</a:t>
            </a:r>
          </a:p>
          <a:p>
            <a:pPr lvl="1"/>
            <a:r>
              <a:rPr lang="en-US"/>
              <a:t>Create a DAX expression to control data access</a:t>
            </a:r>
          </a:p>
          <a:p>
            <a:pPr lvl="1"/>
            <a:r>
              <a:rPr lang="en-US"/>
              <a:t>Use LOOKUPVALUE and USERPRINCIPALNAME functions</a:t>
            </a:r>
          </a:p>
          <a:p>
            <a:r>
              <a:rPr lang="en-US"/>
              <a:t>Applying Row-Level Security for Specific Tables</a:t>
            </a:r>
          </a:p>
          <a:p>
            <a:r>
              <a:rPr lang="en-US"/>
              <a:t>Testing Row-Level Security</a:t>
            </a:r>
          </a:p>
          <a:p>
            <a:r>
              <a:rPr lang="en-US"/>
              <a:t>Publishing and Assigning Roles</a:t>
            </a:r>
          </a:p>
          <a:p>
            <a:r>
              <a:rPr lang="en-US"/>
              <a:t>Advanced RLS with Multiple Filters</a:t>
            </a:r>
          </a:p>
          <a:p>
            <a:r>
              <a:rPr lang="en-US"/>
              <a:t>Best Practices for Row-Level Security</a:t>
            </a:r>
          </a:p>
        </p:txBody>
      </p:sp>
    </p:spTree>
    <p:extLst>
      <p:ext uri="{BB962C8B-B14F-4D97-AF65-F5344CB8AC3E}">
        <p14:creationId xmlns:p14="http://schemas.microsoft.com/office/powerpoint/2010/main" val="11542635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 shot of a computer&#10;&#10;Description automatically generated">
            <a:extLst>
              <a:ext uri="{FF2B5EF4-FFF2-40B4-BE49-F238E27FC236}">
                <a16:creationId xmlns:a16="http://schemas.microsoft.com/office/drawing/2014/main" id="{41C37663-E393-4124-8632-EA2F28351F74}"/>
              </a:ext>
            </a:extLst>
          </p:cNvPr>
          <p:cNvPicPr>
            <a:picLocks noGrp="1" noChangeAspect="1"/>
          </p:cNvPicPr>
          <p:nvPr>
            <p:ph sz="half" idx="1"/>
          </p:nvPr>
        </p:nvPicPr>
        <p:blipFill>
          <a:blip r:embed="rId3"/>
          <a:stretch>
            <a:fillRect/>
          </a:stretch>
        </p:blipFill>
        <p:spPr>
          <a:xfrm>
            <a:off x="720636" y="2447649"/>
            <a:ext cx="5476375" cy="2163167"/>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D77A6FB-53A5-CCC9-DFD1-605DD7B26735}"/>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Data Transformation using Power Query</a:t>
            </a:r>
          </a:p>
        </p:txBody>
      </p:sp>
      <p:sp>
        <p:nvSpPr>
          <p:cNvPr id="4" name="Content Placeholder 3">
            <a:extLst>
              <a:ext uri="{FF2B5EF4-FFF2-40B4-BE49-F238E27FC236}">
                <a16:creationId xmlns:a16="http://schemas.microsoft.com/office/drawing/2014/main" id="{9305C253-F3CF-AA72-8A1D-10FCB4907A51}"/>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sz="1400">
                <a:solidFill>
                  <a:srgbClr val="FFFFFF"/>
                </a:solidFill>
              </a:rPr>
              <a:t>Transform Tab</a:t>
            </a:r>
          </a:p>
          <a:p>
            <a:pPr lvl="1">
              <a:lnSpc>
                <a:spcPct val="90000"/>
              </a:lnSpc>
            </a:pPr>
            <a:r>
              <a:rPr lang="en-US" sz="1400">
                <a:solidFill>
                  <a:srgbClr val="FFFFFF"/>
                </a:solidFill>
              </a:rPr>
              <a:t>Adding or removing columns</a:t>
            </a:r>
          </a:p>
          <a:p>
            <a:pPr lvl="1">
              <a:lnSpc>
                <a:spcPct val="90000"/>
              </a:lnSpc>
            </a:pPr>
            <a:r>
              <a:rPr lang="en-US" sz="1400">
                <a:solidFill>
                  <a:srgbClr val="FFFFFF"/>
                </a:solidFill>
              </a:rPr>
              <a:t>Changing data types</a:t>
            </a:r>
          </a:p>
          <a:p>
            <a:pPr lvl="1">
              <a:lnSpc>
                <a:spcPct val="90000"/>
              </a:lnSpc>
            </a:pPr>
            <a:r>
              <a:rPr lang="en-US" sz="1400">
                <a:solidFill>
                  <a:srgbClr val="FFFFFF"/>
                </a:solidFill>
              </a:rPr>
              <a:t>Splitting columns</a:t>
            </a:r>
          </a:p>
          <a:p>
            <a:pPr lvl="1">
              <a:lnSpc>
                <a:spcPct val="90000"/>
              </a:lnSpc>
            </a:pPr>
            <a:r>
              <a:rPr lang="en-US" sz="1400">
                <a:solidFill>
                  <a:srgbClr val="FFFFFF"/>
                </a:solidFill>
              </a:rPr>
              <a:t>Applying Python or R Scripts to the Data</a:t>
            </a:r>
          </a:p>
          <a:p>
            <a:pPr lvl="1">
              <a:lnSpc>
                <a:spcPct val="90000"/>
              </a:lnSpc>
            </a:pPr>
            <a:r>
              <a:rPr lang="en-US" sz="1400">
                <a:solidFill>
                  <a:srgbClr val="FFFFFF"/>
                </a:solidFill>
              </a:rPr>
              <a:t>Parse XML or JSON Files</a:t>
            </a:r>
          </a:p>
          <a:p>
            <a:pPr>
              <a:lnSpc>
                <a:spcPct val="90000"/>
              </a:lnSpc>
            </a:pPr>
            <a:r>
              <a:rPr lang="en-US" sz="1400">
                <a:solidFill>
                  <a:srgbClr val="FFFFFF"/>
                </a:solidFill>
              </a:rPr>
              <a:t>Query Settings</a:t>
            </a:r>
          </a:p>
          <a:p>
            <a:pPr lvl="1">
              <a:lnSpc>
                <a:spcPct val="90000"/>
              </a:lnSpc>
            </a:pPr>
            <a:r>
              <a:rPr lang="en-US" sz="1400">
                <a:solidFill>
                  <a:srgbClr val="FFFFFF"/>
                </a:solidFill>
              </a:rPr>
              <a:t>Records every action or step performed on the data</a:t>
            </a:r>
          </a:p>
          <a:p>
            <a:pPr>
              <a:lnSpc>
                <a:spcPct val="90000"/>
              </a:lnSpc>
            </a:pPr>
            <a:r>
              <a:rPr lang="en-US" sz="1400">
                <a:solidFill>
                  <a:srgbClr val="FFFFFF"/>
                </a:solidFill>
              </a:rPr>
              <a:t>Add Column Tab</a:t>
            </a:r>
          </a:p>
          <a:p>
            <a:pPr>
              <a:lnSpc>
                <a:spcPct val="90000"/>
              </a:lnSpc>
            </a:pPr>
            <a:r>
              <a:rPr lang="en-US" sz="1400">
                <a:solidFill>
                  <a:srgbClr val="FFFFFF"/>
                </a:solidFill>
              </a:rPr>
              <a:t>Use Case 1</a:t>
            </a:r>
          </a:p>
          <a:p>
            <a:pPr>
              <a:lnSpc>
                <a:spcPct val="90000"/>
              </a:lnSpc>
            </a:pPr>
            <a:r>
              <a:rPr lang="en-US" sz="1400">
                <a:solidFill>
                  <a:srgbClr val="FFFFFF"/>
                </a:solidFill>
              </a:rPr>
              <a:t>Use Case 2</a:t>
            </a:r>
          </a:p>
          <a:p>
            <a:pPr>
              <a:lnSpc>
                <a:spcPct val="90000"/>
              </a:lnSpc>
            </a:pPr>
            <a:r>
              <a:rPr lang="en-US" sz="1400">
                <a:solidFill>
                  <a:srgbClr val="FFFFFF"/>
                </a:solidFill>
              </a:rPr>
              <a:t>Case 3</a:t>
            </a:r>
          </a:p>
        </p:txBody>
      </p:sp>
    </p:spTree>
    <p:extLst>
      <p:ext uri="{BB962C8B-B14F-4D97-AF65-F5344CB8AC3E}">
        <p14:creationId xmlns:p14="http://schemas.microsoft.com/office/powerpoint/2010/main" val="4030910765"/>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E113E79-F47B-7A42-FF91-FB7764E5132B}"/>
              </a:ext>
            </a:extLst>
          </p:cNvPr>
          <p:cNvSpPr>
            <a:spLocks noGrp="1"/>
          </p:cNvSpPr>
          <p:nvPr>
            <p:ph type="title"/>
          </p:nvPr>
        </p:nvSpPr>
        <p:spPr>
          <a:xfrm>
            <a:off x="771148" y="1037967"/>
            <a:ext cx="3054091" cy="4709131"/>
          </a:xfrm>
        </p:spPr>
        <p:txBody>
          <a:bodyPr anchor="ctr">
            <a:normAutofit/>
          </a:bodyPr>
          <a:lstStyle/>
          <a:p>
            <a:r>
              <a:rPr lang="en-US">
                <a:solidFill>
                  <a:srgbClr val="FFFEFF"/>
                </a:solidFill>
              </a:rPr>
              <a:t>Connecting to SQL Server</a:t>
            </a:r>
          </a:p>
        </p:txBody>
      </p:sp>
      <p:sp>
        <p:nvSpPr>
          <p:cNvPr id="3" name="Content Placeholder 2">
            <a:extLst>
              <a:ext uri="{FF2B5EF4-FFF2-40B4-BE49-F238E27FC236}">
                <a16:creationId xmlns:a16="http://schemas.microsoft.com/office/drawing/2014/main" id="{A33DD6E8-161B-F5DB-7B6B-B4E4BFCAD41A}"/>
              </a:ext>
            </a:extLst>
          </p:cNvPr>
          <p:cNvSpPr>
            <a:spLocks noGrp="1"/>
          </p:cNvSpPr>
          <p:nvPr>
            <p:ph idx="1"/>
          </p:nvPr>
        </p:nvSpPr>
        <p:spPr>
          <a:xfrm>
            <a:off x="4534935" y="1037968"/>
            <a:ext cx="6725899" cy="4820832"/>
          </a:xfrm>
        </p:spPr>
        <p:txBody>
          <a:bodyPr>
            <a:normAutofit/>
          </a:bodyPr>
          <a:lstStyle/>
          <a:p>
            <a:r>
              <a:rPr lang="en-US"/>
              <a:t>Two primary methods to connect to SQL Server</a:t>
            </a:r>
          </a:p>
          <a:p>
            <a:pPr lvl="1"/>
            <a:r>
              <a:rPr lang="en-US"/>
              <a:t>Import</a:t>
            </a:r>
          </a:p>
          <a:p>
            <a:pPr lvl="1"/>
            <a:r>
              <a:rPr lang="en-US"/>
              <a:t>Direct Query</a:t>
            </a:r>
          </a:p>
          <a:p>
            <a:r>
              <a:rPr lang="en-US"/>
              <a:t>Each method has its own benefits and limitations</a:t>
            </a:r>
          </a:p>
          <a:p>
            <a:pPr lvl="1"/>
            <a:r>
              <a:rPr lang="en-US"/>
              <a:t>Suitable for different reporting and analytical needs</a:t>
            </a:r>
          </a:p>
          <a:p>
            <a:r>
              <a:rPr lang="en-US"/>
              <a:t>Guide to connecting Power BI Desktop to SQL Server</a:t>
            </a:r>
          </a:p>
          <a:p>
            <a:pPr lvl="1"/>
            <a:r>
              <a:rPr lang="en-US"/>
              <a:t>Detailed steps</a:t>
            </a:r>
          </a:p>
          <a:p>
            <a:pPr lvl="1"/>
            <a:r>
              <a:rPr lang="en-US"/>
              <a:t>Examples</a:t>
            </a:r>
          </a:p>
          <a:p>
            <a:pPr lvl="1"/>
            <a:r>
              <a:rPr lang="en-US"/>
              <a:t>Comparison of pros and cons</a:t>
            </a:r>
          </a:p>
        </p:txBody>
      </p:sp>
    </p:spTree>
    <p:extLst>
      <p:ext uri="{BB962C8B-B14F-4D97-AF65-F5344CB8AC3E}">
        <p14:creationId xmlns:p14="http://schemas.microsoft.com/office/powerpoint/2010/main" val="10716485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Programming data on computer monitor">
            <a:extLst>
              <a:ext uri="{FF2B5EF4-FFF2-40B4-BE49-F238E27FC236}">
                <a16:creationId xmlns:a16="http://schemas.microsoft.com/office/drawing/2014/main" id="{A038121A-1F42-4E23-AD1B-5BA44725B669}"/>
              </a:ext>
            </a:extLst>
          </p:cNvPr>
          <p:cNvPicPr>
            <a:picLocks noGrp="1" noChangeAspect="1"/>
          </p:cNvPicPr>
          <p:nvPr>
            <p:ph sz="half" idx="1"/>
          </p:nvPr>
        </p:nvPicPr>
        <p:blipFill>
          <a:blip r:embed="rId3">
            <a:alphaModFix amt="40000"/>
          </a:blip>
          <a:srcRect t="7453" b="8277"/>
          <a:stretch/>
        </p:blipFill>
        <p:spPr>
          <a:xfrm>
            <a:off x="20" y="10"/>
            <a:ext cx="12191980" cy="6857990"/>
          </a:xfrm>
          <a:prstGeom prst="rect">
            <a:avLst/>
          </a:prstGeom>
        </p:spPr>
      </p:pic>
      <p:sp>
        <p:nvSpPr>
          <p:cNvPr id="2" name="Title 1">
            <a:extLst>
              <a:ext uri="{FF2B5EF4-FFF2-40B4-BE49-F238E27FC236}">
                <a16:creationId xmlns:a16="http://schemas.microsoft.com/office/drawing/2014/main" id="{FF7D1A43-AC9F-A5DD-C883-59493E5C68EC}"/>
              </a:ext>
            </a:extLst>
          </p:cNvPr>
          <p:cNvSpPr>
            <a:spLocks noGrp="1"/>
          </p:cNvSpPr>
          <p:nvPr>
            <p:ph type="title"/>
          </p:nvPr>
        </p:nvSpPr>
        <p:spPr>
          <a:xfrm>
            <a:off x="1023870" y="702156"/>
            <a:ext cx="10144260" cy="1013800"/>
          </a:xfrm>
        </p:spPr>
        <p:txBody>
          <a:bodyPr vert="horz" lIns="91440" tIns="45720" rIns="91440" bIns="45720" rtlCol="0" anchor="b">
            <a:normAutofit/>
          </a:bodyPr>
          <a:lstStyle/>
          <a:p>
            <a:r>
              <a:rPr lang="en-US" b="0" kern="1200" cap="all">
                <a:solidFill>
                  <a:schemeClr val="tx1"/>
                </a:solidFill>
                <a:latin typeface="+mj-lt"/>
                <a:ea typeface="+mj-ea"/>
                <a:cs typeface="+mj-cs"/>
              </a:rPr>
              <a:t>Data Connectivity Mode: Import</a:t>
            </a:r>
          </a:p>
        </p:txBody>
      </p:sp>
      <p:sp>
        <p:nvSpPr>
          <p:cNvPr id="4" name="Content Placeholder 3">
            <a:extLst>
              <a:ext uri="{FF2B5EF4-FFF2-40B4-BE49-F238E27FC236}">
                <a16:creationId xmlns:a16="http://schemas.microsoft.com/office/drawing/2014/main" id="{D69C017F-428F-B152-F9CE-95FD4BA94007}"/>
              </a:ext>
            </a:extLst>
          </p:cNvPr>
          <p:cNvSpPr>
            <a:spLocks noGrp="1"/>
          </p:cNvSpPr>
          <p:nvPr>
            <p:ph sz="half" idx="2"/>
          </p:nvPr>
        </p:nvSpPr>
        <p:spPr>
          <a:xfrm>
            <a:off x="965199" y="2180496"/>
            <a:ext cx="10261602" cy="3678303"/>
          </a:xfrm>
        </p:spPr>
        <p:txBody>
          <a:bodyPr vert="horz" lIns="91440" tIns="45720" rIns="91440" bIns="45720" rtlCol="0" anchor="ctr">
            <a:normAutofit/>
          </a:bodyPr>
          <a:lstStyle/>
          <a:p>
            <a:r>
              <a:rPr lang="en-US" sz="1700" dirty="0"/>
              <a:t>Select Data Connectivity Mode</a:t>
            </a:r>
          </a:p>
          <a:p>
            <a:pPr lvl="1"/>
            <a:r>
              <a:rPr lang="en-US" sz="1700" dirty="0"/>
              <a:t>Choose Import option</a:t>
            </a:r>
          </a:p>
          <a:p>
            <a:r>
              <a:rPr lang="en-US" sz="1700" dirty="0"/>
              <a:t>Authenticate</a:t>
            </a:r>
          </a:p>
          <a:p>
            <a:pPr lvl="1"/>
            <a:r>
              <a:rPr lang="en-US" sz="1700" dirty="0"/>
              <a:t>Provide necessary credentials</a:t>
            </a:r>
          </a:p>
          <a:p>
            <a:r>
              <a:rPr lang="en-US" sz="1700" dirty="0"/>
              <a:t>Select Tables or Views</a:t>
            </a:r>
          </a:p>
          <a:p>
            <a:pPr lvl="1"/>
            <a:r>
              <a:rPr lang="en-US" sz="1700" dirty="0"/>
              <a:t>Choose the data you want to import</a:t>
            </a:r>
          </a:p>
          <a:p>
            <a:r>
              <a:rPr lang="en-US" sz="1700" dirty="0"/>
              <a:t>Load Data</a:t>
            </a:r>
          </a:p>
          <a:p>
            <a:pPr lvl="1"/>
            <a:r>
              <a:rPr lang="en-US" sz="1700" dirty="0"/>
              <a:t>Click Load to import data into Power BI</a:t>
            </a:r>
          </a:p>
          <a:p>
            <a:r>
              <a:rPr lang="en-US" sz="1700" dirty="0"/>
              <a:t>Sample SQL Query for Import Mode</a:t>
            </a:r>
          </a:p>
          <a:p>
            <a:pPr lvl="1"/>
            <a:r>
              <a:rPr lang="en-US" sz="1700" dirty="0"/>
              <a:t>SELECT ProductID, ProductName, SUM(SalesAmount) AS TotalSales FROM Sales GROUP BY ProductID, ProductName</a:t>
            </a:r>
          </a:p>
        </p:txBody>
      </p:sp>
    </p:spTree>
    <p:extLst>
      <p:ext uri="{BB962C8B-B14F-4D97-AF65-F5344CB8AC3E}">
        <p14:creationId xmlns:p14="http://schemas.microsoft.com/office/powerpoint/2010/main" val="553582558"/>
      </p:ext>
    </p:extLst>
  </p:cSld>
  <p:clrMapOvr>
    <a:overrideClrMapping bg1="dk1" tx1="lt1" bg2="dk2" tx2="lt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ropped shot of a young computer programmer looking through data">
            <a:extLst>
              <a:ext uri="{FF2B5EF4-FFF2-40B4-BE49-F238E27FC236}">
                <a16:creationId xmlns:a16="http://schemas.microsoft.com/office/drawing/2014/main" id="{E7F2D779-7B74-4426-9662-6234830A54E4}"/>
              </a:ext>
            </a:extLst>
          </p:cNvPr>
          <p:cNvPicPr>
            <a:picLocks noGrp="1" noChangeAspect="1"/>
          </p:cNvPicPr>
          <p:nvPr>
            <p:ph sz="half" idx="1"/>
          </p:nvPr>
        </p:nvPicPr>
        <p:blipFill>
          <a:blip r:embed="rId3">
            <a:alphaModFix amt="40000"/>
          </a:blip>
          <a:srcRect l="889" r="-1" b="-1"/>
          <a:stretch/>
        </p:blipFill>
        <p:spPr>
          <a:xfrm>
            <a:off x="20" y="10"/>
            <a:ext cx="12191980" cy="6857990"/>
          </a:xfrm>
          <a:prstGeom prst="rect">
            <a:avLst/>
          </a:prstGeom>
        </p:spPr>
      </p:pic>
      <p:sp>
        <p:nvSpPr>
          <p:cNvPr id="2" name="Title 1">
            <a:extLst>
              <a:ext uri="{FF2B5EF4-FFF2-40B4-BE49-F238E27FC236}">
                <a16:creationId xmlns:a16="http://schemas.microsoft.com/office/drawing/2014/main" id="{84A79384-8BA6-85D6-5F42-5D7861DD6C03}"/>
              </a:ext>
            </a:extLst>
          </p:cNvPr>
          <p:cNvSpPr>
            <a:spLocks noGrp="1"/>
          </p:cNvSpPr>
          <p:nvPr>
            <p:ph type="title"/>
          </p:nvPr>
        </p:nvSpPr>
        <p:spPr>
          <a:xfrm>
            <a:off x="1023870" y="702156"/>
            <a:ext cx="10144260" cy="1013800"/>
          </a:xfrm>
        </p:spPr>
        <p:txBody>
          <a:bodyPr vert="horz" lIns="91440" tIns="45720" rIns="91440" bIns="45720" rtlCol="0" anchor="b">
            <a:normAutofit/>
          </a:bodyPr>
          <a:lstStyle/>
          <a:p>
            <a:r>
              <a:rPr lang="en-US" b="0" kern="1200" cap="all">
                <a:solidFill>
                  <a:schemeClr val="tx1"/>
                </a:solidFill>
                <a:latin typeface="+mj-lt"/>
                <a:ea typeface="+mj-ea"/>
                <a:cs typeface="+mj-cs"/>
              </a:rPr>
              <a:t>Benefits of Import Mode</a:t>
            </a:r>
          </a:p>
        </p:txBody>
      </p:sp>
      <p:sp>
        <p:nvSpPr>
          <p:cNvPr id="4" name="Content Placeholder 3">
            <a:extLst>
              <a:ext uri="{FF2B5EF4-FFF2-40B4-BE49-F238E27FC236}">
                <a16:creationId xmlns:a16="http://schemas.microsoft.com/office/drawing/2014/main" id="{62414C7E-637C-CB08-3779-3EDE277B3B72}"/>
              </a:ext>
            </a:extLst>
          </p:cNvPr>
          <p:cNvSpPr>
            <a:spLocks noGrp="1"/>
          </p:cNvSpPr>
          <p:nvPr>
            <p:ph sz="half" idx="2"/>
          </p:nvPr>
        </p:nvSpPr>
        <p:spPr>
          <a:xfrm>
            <a:off x="965199" y="2180496"/>
            <a:ext cx="10261602" cy="3678303"/>
          </a:xfrm>
        </p:spPr>
        <p:txBody>
          <a:bodyPr vert="horz" lIns="91440" tIns="45720" rIns="91440" bIns="45720" rtlCol="0" anchor="ctr">
            <a:normAutofit/>
          </a:bodyPr>
          <a:lstStyle/>
          <a:p>
            <a:r>
              <a:rPr lang="en-US"/>
              <a:t>Performance</a:t>
            </a:r>
          </a:p>
          <a:p>
            <a:pPr lvl="1"/>
            <a:r>
              <a:rPr lang="en-US"/>
              <a:t>Data is loaded into Power BI’s in-memory engine</a:t>
            </a:r>
          </a:p>
          <a:p>
            <a:pPr lvl="1"/>
            <a:r>
              <a:rPr lang="en-US"/>
              <a:t>Queries and transformations are very fast</a:t>
            </a:r>
          </a:p>
          <a:p>
            <a:r>
              <a:rPr lang="en-US"/>
              <a:t>Offline Access</a:t>
            </a:r>
          </a:p>
          <a:p>
            <a:pPr lvl="1"/>
            <a:r>
              <a:rPr lang="en-US"/>
              <a:t>Data can be imported</a:t>
            </a:r>
          </a:p>
          <a:p>
            <a:pPr lvl="1"/>
            <a:r>
              <a:rPr lang="en-US"/>
              <a:t>Work offline without needing a live connection to the SQL Server</a:t>
            </a:r>
          </a:p>
          <a:p>
            <a:r>
              <a:rPr lang="en-US"/>
              <a:t>Complex Transformations</a:t>
            </a:r>
          </a:p>
          <a:p>
            <a:pPr lvl="1"/>
            <a:r>
              <a:rPr lang="en-US"/>
              <a:t>Power BI’s DAX and M query engine</a:t>
            </a:r>
          </a:p>
          <a:p>
            <a:pPr lvl="1"/>
            <a:r>
              <a:rPr lang="en-US"/>
              <a:t>Perform complex calculations and aggregations on imported data</a:t>
            </a:r>
          </a:p>
        </p:txBody>
      </p:sp>
    </p:spTree>
    <p:extLst>
      <p:ext uri="{BB962C8B-B14F-4D97-AF65-F5344CB8AC3E}">
        <p14:creationId xmlns:p14="http://schemas.microsoft.com/office/powerpoint/2010/main" val="2391350050"/>
      </p:ext>
    </p:extLst>
  </p:cSld>
  <p:clrMapOvr>
    <a:overrideClrMapping bg1="dk1" tx1="lt1" bg2="dk2" tx2="lt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5A2525-9930-9C7E-0E4E-8C45C5540CD7}"/>
              </a:ext>
            </a:extLst>
          </p:cNvPr>
          <p:cNvSpPr>
            <a:spLocks noGrp="1"/>
          </p:cNvSpPr>
          <p:nvPr>
            <p:ph type="title"/>
          </p:nvPr>
        </p:nvSpPr>
        <p:spPr>
          <a:xfrm>
            <a:off x="581192" y="1124999"/>
            <a:ext cx="4076149" cy="4608003"/>
          </a:xfrm>
        </p:spPr>
        <p:txBody>
          <a:bodyPr anchor="ctr">
            <a:normAutofit/>
          </a:bodyPr>
          <a:lstStyle/>
          <a:p>
            <a:r>
              <a:rPr lang="en-US" sz="4000">
                <a:solidFill>
                  <a:schemeClr val="accent1"/>
                </a:solidFill>
              </a:rPr>
              <a:t>Limitations of Import Mode</a:t>
            </a: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78A5CCFC-78BE-43B2-EE52-8E7FB18816F7}"/>
              </a:ext>
            </a:extLst>
          </p:cNvPr>
          <p:cNvSpPr>
            <a:spLocks noGrp="1"/>
          </p:cNvSpPr>
          <p:nvPr>
            <p:ph idx="1"/>
          </p:nvPr>
        </p:nvSpPr>
        <p:spPr>
          <a:xfrm>
            <a:off x="5117586" y="1124998"/>
            <a:ext cx="6143248" cy="4608003"/>
          </a:xfrm>
        </p:spPr>
        <p:txBody>
          <a:bodyPr>
            <a:normAutofit/>
          </a:bodyPr>
          <a:lstStyle/>
          <a:p>
            <a:r>
              <a:rPr lang="en-US" sz="2000"/>
              <a:t>Data Size Issues</a:t>
            </a:r>
          </a:p>
          <a:p>
            <a:pPr lvl="1"/>
            <a:r>
              <a:rPr lang="en-US" sz="2000"/>
              <a:t>Importing large datasets can lead to file size problems</a:t>
            </a:r>
          </a:p>
          <a:p>
            <a:pPr lvl="1"/>
            <a:r>
              <a:rPr lang="en-US" sz="2000"/>
              <a:t>Complex models can cause slow performance</a:t>
            </a:r>
          </a:p>
          <a:p>
            <a:r>
              <a:rPr lang="en-US" sz="2000"/>
              <a:t>Refresh Time Challenges</a:t>
            </a:r>
          </a:p>
          <a:p>
            <a:pPr lvl="1"/>
            <a:r>
              <a:rPr lang="en-US" sz="2000"/>
              <a:t>Data needs manual or scheduled refresh</a:t>
            </a:r>
          </a:p>
          <a:p>
            <a:pPr lvl="1"/>
            <a:r>
              <a:rPr lang="en-US" sz="2000"/>
              <a:t>Ensuring data stays up-to-date</a:t>
            </a:r>
          </a:p>
        </p:txBody>
      </p:sp>
    </p:spTree>
    <p:extLst>
      <p:ext uri="{BB962C8B-B14F-4D97-AF65-F5344CB8AC3E}">
        <p14:creationId xmlns:p14="http://schemas.microsoft.com/office/powerpoint/2010/main" val="2035927981"/>
      </p:ext>
    </p:extLst>
  </p:cSld>
  <p:clrMapOvr>
    <a:overrideClrMapping bg1="dk1" tx1="lt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03C2A34-309C-14AB-D714-4E35359837C2}"/>
              </a:ext>
            </a:extLst>
          </p:cNvPr>
          <p:cNvSpPr>
            <a:spLocks noGrp="1"/>
          </p:cNvSpPr>
          <p:nvPr>
            <p:ph type="title"/>
          </p:nvPr>
        </p:nvSpPr>
        <p:spPr>
          <a:xfrm>
            <a:off x="672280" y="944752"/>
            <a:ext cx="3259016" cy="921918"/>
          </a:xfrm>
        </p:spPr>
        <p:txBody>
          <a:bodyPr vert="horz" lIns="91440" tIns="45720" rIns="91440" bIns="45720" rtlCol="0" anchor="b">
            <a:normAutofit fontScale="90000"/>
          </a:bodyPr>
          <a:lstStyle/>
          <a:p>
            <a:r>
              <a:rPr lang="en-US" b="0" kern="1200" cap="all">
                <a:solidFill>
                  <a:srgbClr val="FFFFFF"/>
                </a:solidFill>
                <a:latin typeface="+mj-lt"/>
                <a:ea typeface="+mj-ea"/>
                <a:cs typeface="+mj-cs"/>
              </a:rPr>
              <a:t>Direct Query Mode</a:t>
            </a:r>
          </a:p>
        </p:txBody>
      </p:sp>
      <p:sp>
        <p:nvSpPr>
          <p:cNvPr id="20" name="Rectangle 19">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4" name="Rectangle 23">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Content Placeholder 3">
            <a:extLst>
              <a:ext uri="{FF2B5EF4-FFF2-40B4-BE49-F238E27FC236}">
                <a16:creationId xmlns:a16="http://schemas.microsoft.com/office/drawing/2014/main" id="{97147372-1F52-959C-9CE7-3FCC10473998}"/>
              </a:ext>
            </a:extLst>
          </p:cNvPr>
          <p:cNvSpPr>
            <a:spLocks noGrp="1"/>
          </p:cNvSpPr>
          <p:nvPr>
            <p:ph sz="half" idx="2"/>
          </p:nvPr>
        </p:nvSpPr>
        <p:spPr>
          <a:xfrm>
            <a:off x="671513" y="1970677"/>
            <a:ext cx="3123783" cy="4237290"/>
          </a:xfrm>
        </p:spPr>
        <p:txBody>
          <a:bodyPr vert="horz" lIns="91440" tIns="45720" rIns="91440" bIns="45720" rtlCol="0" anchor="t">
            <a:normAutofit/>
          </a:bodyPr>
          <a:lstStyle/>
          <a:p>
            <a:r>
              <a:rPr lang="en-US" sz="1700">
                <a:solidFill>
                  <a:srgbClr val="FFFFFF"/>
                </a:solidFill>
              </a:rPr>
              <a:t>Definition of Direct Query Mode</a:t>
            </a:r>
          </a:p>
          <a:p>
            <a:pPr lvl="1"/>
            <a:r>
              <a:rPr lang="en-US" sz="1700">
                <a:solidFill>
                  <a:srgbClr val="FFFFFF"/>
                </a:solidFill>
              </a:rPr>
              <a:t>Power BI does not store data locally</a:t>
            </a:r>
          </a:p>
          <a:p>
            <a:pPr lvl="1"/>
            <a:r>
              <a:rPr lang="en-US" sz="1700">
                <a:solidFill>
                  <a:srgbClr val="FFFFFF"/>
                </a:solidFill>
              </a:rPr>
              <a:t>Sends queries to SQL Server each time you interact with the report</a:t>
            </a:r>
          </a:p>
          <a:p>
            <a:pPr lvl="1"/>
            <a:r>
              <a:rPr lang="en-US" sz="1700">
                <a:solidFill>
                  <a:srgbClr val="FFFFFF"/>
                </a:solidFill>
              </a:rPr>
              <a:t>Results are returned in real-time</a:t>
            </a:r>
          </a:p>
          <a:p>
            <a:pPr lvl="1"/>
            <a:r>
              <a:rPr lang="en-US" sz="1700">
                <a:solidFill>
                  <a:srgbClr val="FFFFFF"/>
                </a:solidFill>
              </a:rPr>
              <a:t>Data is always up-to-date</a:t>
            </a:r>
          </a:p>
          <a:p>
            <a:r>
              <a:rPr lang="en-US" sz="1700">
                <a:solidFill>
                  <a:srgbClr val="FFFFFF"/>
                </a:solidFill>
              </a:rPr>
              <a:t>Steps to Connect to SQL Server in Direct Query Mode</a:t>
            </a:r>
          </a:p>
        </p:txBody>
      </p:sp>
      <p:pic>
        <p:nvPicPr>
          <p:cNvPr id="5" name="Content Placeholder 4" descr="Power button with blue led lights and copyspace to the right">
            <a:extLst>
              <a:ext uri="{FF2B5EF4-FFF2-40B4-BE49-F238E27FC236}">
                <a16:creationId xmlns:a16="http://schemas.microsoft.com/office/drawing/2014/main" id="{69BC2D39-4922-4F2C-A4CC-4FBF540C9F3A}"/>
              </a:ext>
            </a:extLst>
          </p:cNvPr>
          <p:cNvPicPr>
            <a:picLocks noGrp="1" noChangeAspect="1"/>
          </p:cNvPicPr>
          <p:nvPr>
            <p:ph sz="half" idx="1"/>
          </p:nvPr>
        </p:nvPicPr>
        <p:blipFill>
          <a:blip r:embed="rId3"/>
          <a:srcRect r="27095" b="2"/>
          <a:stretch/>
        </p:blipFill>
        <p:spPr>
          <a:xfrm>
            <a:off x="4241830" y="601200"/>
            <a:ext cx="7503636" cy="5789365"/>
          </a:xfrm>
          <a:prstGeom prst="rect">
            <a:avLst/>
          </a:prstGeom>
        </p:spPr>
      </p:pic>
    </p:spTree>
    <p:extLst>
      <p:ext uri="{BB962C8B-B14F-4D97-AF65-F5344CB8AC3E}">
        <p14:creationId xmlns:p14="http://schemas.microsoft.com/office/powerpoint/2010/main" val="2370719988"/>
      </p:ext>
    </p:extLst>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A22B605-0F70-23E7-E564-8710F27EB5FD}"/>
              </a:ext>
            </a:extLst>
          </p:cNvPr>
          <p:cNvSpPr>
            <a:spLocks noGrp="1"/>
          </p:cNvSpPr>
          <p:nvPr>
            <p:ph type="title"/>
          </p:nvPr>
        </p:nvSpPr>
        <p:spPr>
          <a:xfrm>
            <a:off x="672280" y="944752"/>
            <a:ext cx="3259016" cy="786725"/>
          </a:xfrm>
        </p:spPr>
        <p:txBody>
          <a:bodyPr vert="horz" lIns="91440" tIns="45720" rIns="91440" bIns="45720" rtlCol="0" anchor="b">
            <a:normAutofit/>
          </a:bodyPr>
          <a:lstStyle/>
          <a:p>
            <a:pPr>
              <a:lnSpc>
                <a:spcPct val="90000"/>
              </a:lnSpc>
            </a:pPr>
            <a:r>
              <a:rPr lang="en-US" sz="2400" b="0" kern="1200" cap="all">
                <a:solidFill>
                  <a:srgbClr val="FFFFFF"/>
                </a:solidFill>
                <a:latin typeface="+mj-lt"/>
                <a:ea typeface="+mj-ea"/>
                <a:cs typeface="+mj-cs"/>
              </a:rPr>
              <a:t>SQL </a:t>
            </a:r>
            <a:r>
              <a:rPr lang="en-US" sz="2400">
                <a:solidFill>
                  <a:srgbClr val="FFFFFF"/>
                </a:solidFill>
              </a:rPr>
              <a:t>DATA</a:t>
            </a:r>
            <a:r>
              <a:rPr lang="en-US" sz="2400" b="0" kern="1200" cap="all">
                <a:solidFill>
                  <a:srgbClr val="FFFFFF"/>
                </a:solidFill>
                <a:latin typeface="+mj-lt"/>
                <a:ea typeface="+mj-ea"/>
                <a:cs typeface="+mj-cs"/>
              </a:rPr>
              <a:t> </a:t>
            </a:r>
            <a:r>
              <a:rPr lang="en-US" sz="2400" b="0" kern="1200" cap="all" dirty="0">
                <a:solidFill>
                  <a:srgbClr val="FFFFFF"/>
                </a:solidFill>
                <a:latin typeface="+mj-lt"/>
                <a:ea typeface="+mj-ea"/>
                <a:cs typeface="+mj-cs"/>
              </a:rPr>
              <a:t>for Direct Query Mode</a:t>
            </a:r>
          </a:p>
        </p:txBody>
      </p:sp>
      <p:sp>
        <p:nvSpPr>
          <p:cNvPr id="20" name="Rectangle 19">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4" name="Rectangle 23">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Content Placeholder 3">
            <a:extLst>
              <a:ext uri="{FF2B5EF4-FFF2-40B4-BE49-F238E27FC236}">
                <a16:creationId xmlns:a16="http://schemas.microsoft.com/office/drawing/2014/main" id="{032E5E58-9072-E3D1-D108-7D7ACF85B4E7}"/>
              </a:ext>
            </a:extLst>
          </p:cNvPr>
          <p:cNvSpPr>
            <a:spLocks noGrp="1"/>
          </p:cNvSpPr>
          <p:nvPr>
            <p:ph sz="half" idx="2"/>
          </p:nvPr>
        </p:nvSpPr>
        <p:spPr>
          <a:xfrm>
            <a:off x="671513" y="1933806"/>
            <a:ext cx="3123783" cy="4274161"/>
          </a:xfrm>
        </p:spPr>
        <p:txBody>
          <a:bodyPr vert="horz" lIns="91440" tIns="45720" rIns="91440" bIns="45720" rtlCol="0" anchor="t">
            <a:normAutofit/>
          </a:bodyPr>
          <a:lstStyle/>
          <a:p>
            <a:r>
              <a:rPr lang="en-US" sz="1700">
                <a:solidFill>
                  <a:srgbClr val="FFFFFF"/>
                </a:solidFill>
              </a:rPr>
              <a:t>SELECT Statement</a:t>
            </a:r>
          </a:p>
          <a:p>
            <a:pPr lvl="1"/>
            <a:r>
              <a:rPr lang="en-US" sz="1700">
                <a:solidFill>
                  <a:srgbClr val="FFFFFF"/>
                </a:solidFill>
              </a:rPr>
              <a:t>Retrieves OrderDate and counts OrderID as TotalOrders</a:t>
            </a:r>
          </a:p>
          <a:p>
            <a:r>
              <a:rPr lang="en-US" sz="1700">
                <a:solidFill>
                  <a:srgbClr val="FFFFFF"/>
                </a:solidFill>
              </a:rPr>
              <a:t>FROM Clause</a:t>
            </a:r>
          </a:p>
          <a:p>
            <a:pPr lvl="1"/>
            <a:r>
              <a:rPr lang="en-US" sz="1700">
                <a:solidFill>
                  <a:srgbClr val="FFFFFF"/>
                </a:solidFill>
              </a:rPr>
              <a:t>Specifies the Orders table</a:t>
            </a:r>
          </a:p>
          <a:p>
            <a:r>
              <a:rPr lang="en-US" sz="1700">
                <a:solidFill>
                  <a:srgbClr val="FFFFFF"/>
                </a:solidFill>
              </a:rPr>
              <a:t>WHERE Clause</a:t>
            </a:r>
          </a:p>
          <a:p>
            <a:pPr lvl="1"/>
            <a:r>
              <a:rPr lang="en-US" sz="1700">
                <a:solidFill>
                  <a:srgbClr val="FFFFFF"/>
                </a:solidFill>
              </a:rPr>
              <a:t>Filters results for CustomerID 123</a:t>
            </a:r>
          </a:p>
          <a:p>
            <a:r>
              <a:rPr lang="en-US" sz="1700">
                <a:solidFill>
                  <a:srgbClr val="FFFFFF"/>
                </a:solidFill>
              </a:rPr>
              <a:t>GROUP BY Clause</a:t>
            </a:r>
          </a:p>
          <a:p>
            <a:pPr lvl="1"/>
            <a:r>
              <a:rPr lang="en-US" sz="1700">
                <a:solidFill>
                  <a:srgbClr val="FFFFFF"/>
                </a:solidFill>
              </a:rPr>
              <a:t>Groups results by OrderDate</a:t>
            </a:r>
          </a:p>
        </p:txBody>
      </p:sp>
      <p:pic>
        <p:nvPicPr>
          <p:cNvPr id="5" name="Content Placeholder 4" descr="Computer script on a screen">
            <a:extLst>
              <a:ext uri="{FF2B5EF4-FFF2-40B4-BE49-F238E27FC236}">
                <a16:creationId xmlns:a16="http://schemas.microsoft.com/office/drawing/2014/main" id="{332ECC2F-AEB4-490C-A4DB-1955F4A3488A}"/>
              </a:ext>
            </a:extLst>
          </p:cNvPr>
          <p:cNvPicPr>
            <a:picLocks noGrp="1" noChangeAspect="1"/>
          </p:cNvPicPr>
          <p:nvPr>
            <p:ph sz="half" idx="1"/>
          </p:nvPr>
        </p:nvPicPr>
        <p:blipFill>
          <a:blip r:embed="rId3"/>
          <a:srcRect r="13485"/>
          <a:stretch/>
        </p:blipFill>
        <p:spPr>
          <a:xfrm>
            <a:off x="4241830" y="601200"/>
            <a:ext cx="7503636" cy="5789365"/>
          </a:xfrm>
          <a:prstGeom prst="rect">
            <a:avLst/>
          </a:prstGeom>
        </p:spPr>
      </p:pic>
    </p:spTree>
    <p:extLst>
      <p:ext uri="{BB962C8B-B14F-4D97-AF65-F5344CB8AC3E}">
        <p14:creationId xmlns:p14="http://schemas.microsoft.com/office/powerpoint/2010/main" val="362590728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4A8AD1E9-1702-416F-9E4F-B59BF8A93541}"/>
              </a:ext>
            </a:extLst>
          </p:cNvPr>
          <p:cNvPicPr>
            <a:picLocks noGrp="1" noChangeAspect="1"/>
          </p:cNvPicPr>
          <p:nvPr>
            <p:ph sz="half" idx="1"/>
          </p:nvPr>
        </p:nvPicPr>
        <p:blipFill>
          <a:blip r:embed="rId3"/>
          <a:stretch>
            <a:fillRect/>
          </a:stretch>
        </p:blipFill>
        <p:spPr>
          <a:xfrm>
            <a:off x="720636" y="2023230"/>
            <a:ext cx="5476375" cy="3012005"/>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F9D6C0B-6E32-300F-2F94-5A7A3FEF7C0C}"/>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Demo Reports</a:t>
            </a:r>
          </a:p>
        </p:txBody>
      </p:sp>
      <p:sp>
        <p:nvSpPr>
          <p:cNvPr id="4" name="Content Placeholder 3">
            <a:extLst>
              <a:ext uri="{FF2B5EF4-FFF2-40B4-BE49-F238E27FC236}">
                <a16:creationId xmlns:a16="http://schemas.microsoft.com/office/drawing/2014/main" id="{1E53035A-1EBD-8F21-526E-D01C2CE6B184}"/>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r>
              <a:rPr lang="en-US">
                <a:solidFill>
                  <a:srgbClr val="FFFFFF"/>
                </a:solidFill>
              </a:rPr>
              <a:t>Sales Analytics</a:t>
            </a:r>
          </a:p>
          <a:p>
            <a:pPr lvl="1"/>
            <a:r>
              <a:rPr lang="en-US">
                <a:solidFill>
                  <a:srgbClr val="FFFFFF"/>
                </a:solidFill>
              </a:rPr>
              <a:t>Analyzing sales data to improve performance</a:t>
            </a:r>
          </a:p>
          <a:p>
            <a:r>
              <a:rPr lang="en-US">
                <a:solidFill>
                  <a:srgbClr val="FFFFFF"/>
                </a:solidFill>
              </a:rPr>
              <a:t>HR Analytics</a:t>
            </a:r>
          </a:p>
          <a:p>
            <a:pPr lvl="1"/>
            <a:r>
              <a:rPr lang="en-US">
                <a:solidFill>
                  <a:srgbClr val="FFFFFF"/>
                </a:solidFill>
              </a:rPr>
              <a:t>Analyzing human resources data to improve employee management</a:t>
            </a:r>
          </a:p>
        </p:txBody>
      </p:sp>
    </p:spTree>
    <p:extLst>
      <p:ext uri="{BB962C8B-B14F-4D97-AF65-F5344CB8AC3E}">
        <p14:creationId xmlns:p14="http://schemas.microsoft.com/office/powerpoint/2010/main" val="3676606907"/>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FAAAB002-E48E-4009-828A-511F7A8280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Powerful computer server installed in a rack in a data center server room">
            <a:extLst>
              <a:ext uri="{FF2B5EF4-FFF2-40B4-BE49-F238E27FC236}">
                <a16:creationId xmlns:a16="http://schemas.microsoft.com/office/drawing/2014/main" id="{35E97975-EED7-458F-84CD-B88E4286DF22}"/>
              </a:ext>
            </a:extLst>
          </p:cNvPr>
          <p:cNvPicPr>
            <a:picLocks noGrp="1" noChangeAspect="1"/>
          </p:cNvPicPr>
          <p:nvPr>
            <p:ph sz="half" idx="1"/>
          </p:nvPr>
        </p:nvPicPr>
        <p:blipFill>
          <a:blip r:embed="rId3"/>
          <a:srcRect t="5741" r="5594" b="14703"/>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97EF55D5-23F0-4398-B16B-AEF5778C3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423123"/>
            <a:ext cx="4216219"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FDF32581-CAA1-43C6-8532-DC56C8435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601200"/>
            <a:ext cx="4214869" cy="5757055"/>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E5C42D5-496F-2B2A-DFE5-1CF966ACD489}"/>
              </a:ext>
            </a:extLst>
          </p:cNvPr>
          <p:cNvSpPr>
            <a:spLocks noGrp="1"/>
          </p:cNvSpPr>
          <p:nvPr>
            <p:ph type="title"/>
          </p:nvPr>
        </p:nvSpPr>
        <p:spPr>
          <a:xfrm>
            <a:off x="681540" y="1131195"/>
            <a:ext cx="3730810" cy="1247938"/>
          </a:xfrm>
        </p:spPr>
        <p:txBody>
          <a:bodyPr vert="horz" lIns="91440" tIns="45720" rIns="91440" bIns="45720" rtlCol="0" anchor="ctr">
            <a:normAutofit/>
          </a:bodyPr>
          <a:lstStyle/>
          <a:p>
            <a:r>
              <a:rPr lang="en-US" sz="2600" b="0" kern="1200" cap="all">
                <a:solidFill>
                  <a:srgbClr val="FFFFFF"/>
                </a:solidFill>
                <a:latin typeface="+mj-lt"/>
                <a:ea typeface="+mj-ea"/>
                <a:cs typeface="+mj-cs"/>
              </a:rPr>
              <a:t>Benefits of Direct Query Mode</a:t>
            </a:r>
          </a:p>
        </p:txBody>
      </p:sp>
      <p:sp>
        <p:nvSpPr>
          <p:cNvPr id="4" name="Content Placeholder 3">
            <a:extLst>
              <a:ext uri="{FF2B5EF4-FFF2-40B4-BE49-F238E27FC236}">
                <a16:creationId xmlns:a16="http://schemas.microsoft.com/office/drawing/2014/main" id="{5AD037FB-0DA4-C68F-0A0F-1B36E4872A9E}"/>
              </a:ext>
            </a:extLst>
          </p:cNvPr>
          <p:cNvSpPr>
            <a:spLocks noGrp="1"/>
          </p:cNvSpPr>
          <p:nvPr>
            <p:ph sz="half" idx="2"/>
          </p:nvPr>
        </p:nvSpPr>
        <p:spPr>
          <a:xfrm>
            <a:off x="678531" y="2438399"/>
            <a:ext cx="3730810" cy="3505201"/>
          </a:xfrm>
        </p:spPr>
        <p:txBody>
          <a:bodyPr vert="horz" lIns="91440" tIns="45720" rIns="91440" bIns="45720" rtlCol="0" anchor="ctr">
            <a:normAutofit/>
          </a:bodyPr>
          <a:lstStyle/>
          <a:p>
            <a:r>
              <a:rPr lang="en-US">
                <a:solidFill>
                  <a:srgbClr val="FFFFFF"/>
                </a:solidFill>
              </a:rPr>
              <a:t>Real-Time Data</a:t>
            </a:r>
          </a:p>
          <a:p>
            <a:pPr lvl="1"/>
            <a:r>
              <a:rPr lang="en-US">
                <a:solidFill>
                  <a:srgbClr val="FFFFFF"/>
                </a:solidFill>
              </a:rPr>
              <a:t>Queries are run directly on the SQL Server</a:t>
            </a:r>
          </a:p>
          <a:p>
            <a:pPr lvl="1"/>
            <a:r>
              <a:rPr lang="en-US">
                <a:solidFill>
                  <a:srgbClr val="FFFFFF"/>
                </a:solidFill>
              </a:rPr>
              <a:t>Data is always current without manual refreshes</a:t>
            </a:r>
          </a:p>
          <a:p>
            <a:r>
              <a:rPr lang="en-US">
                <a:solidFill>
                  <a:srgbClr val="FFFFFF"/>
                </a:solidFill>
              </a:rPr>
              <a:t>Large Data Sets</a:t>
            </a:r>
          </a:p>
          <a:p>
            <a:pPr lvl="1"/>
            <a:r>
              <a:rPr lang="en-US">
                <a:solidFill>
                  <a:srgbClr val="FFFFFF"/>
                </a:solidFill>
              </a:rPr>
              <a:t>Handles larger datasets</a:t>
            </a:r>
          </a:p>
          <a:p>
            <a:pPr lvl="1"/>
            <a:r>
              <a:rPr lang="en-US">
                <a:solidFill>
                  <a:srgbClr val="FFFFFF"/>
                </a:solidFill>
              </a:rPr>
              <a:t>Data is queried from the SQL Server, not loaded into Power BI</a:t>
            </a:r>
          </a:p>
        </p:txBody>
      </p:sp>
    </p:spTree>
    <p:extLst>
      <p:ext uri="{BB962C8B-B14F-4D97-AF65-F5344CB8AC3E}">
        <p14:creationId xmlns:p14="http://schemas.microsoft.com/office/powerpoint/2010/main" val="910668485"/>
      </p:ext>
    </p:extLst>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8479D03-D4B4-53D6-5D6C-AF722315A89F}"/>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Limitations of Direct Query Mode</a:t>
            </a:r>
          </a:p>
        </p:txBody>
      </p:sp>
      <p:sp>
        <p:nvSpPr>
          <p:cNvPr id="4" name="Content Placeholder 3">
            <a:extLst>
              <a:ext uri="{FF2B5EF4-FFF2-40B4-BE49-F238E27FC236}">
                <a16:creationId xmlns:a16="http://schemas.microsoft.com/office/drawing/2014/main" id="{32CDB372-5521-6FF1-490A-E86A280F3039}"/>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a:solidFill>
                  <a:srgbClr val="FFFFFF"/>
                </a:solidFill>
              </a:rPr>
              <a:t>Performance Issues</a:t>
            </a:r>
          </a:p>
          <a:p>
            <a:pPr lvl="1">
              <a:lnSpc>
                <a:spcPct val="90000"/>
              </a:lnSpc>
            </a:pPr>
            <a:r>
              <a:rPr lang="en-US">
                <a:solidFill>
                  <a:srgbClr val="FFFFFF"/>
                </a:solidFill>
              </a:rPr>
              <a:t>Query performance depends on the SQL Server</a:t>
            </a:r>
          </a:p>
          <a:p>
            <a:pPr lvl="1">
              <a:lnSpc>
                <a:spcPct val="90000"/>
              </a:lnSpc>
            </a:pPr>
            <a:r>
              <a:rPr lang="en-US">
                <a:solidFill>
                  <a:srgbClr val="FFFFFF"/>
                </a:solidFill>
              </a:rPr>
              <a:t>Complex queries or large datasets may result in slower response times</a:t>
            </a:r>
          </a:p>
          <a:p>
            <a:pPr>
              <a:lnSpc>
                <a:spcPct val="90000"/>
              </a:lnSpc>
            </a:pPr>
            <a:r>
              <a:rPr lang="en-US">
                <a:solidFill>
                  <a:srgbClr val="FFFFFF"/>
                </a:solidFill>
              </a:rPr>
              <a:t>Limited Transformations</a:t>
            </a:r>
          </a:p>
          <a:p>
            <a:pPr lvl="1">
              <a:lnSpc>
                <a:spcPct val="90000"/>
              </a:lnSpc>
            </a:pPr>
            <a:r>
              <a:rPr lang="en-US">
                <a:solidFill>
                  <a:srgbClr val="FFFFFF"/>
                </a:solidFill>
              </a:rPr>
              <a:t>Not all DAX functions and transformations are supported in Direct Query mode</a:t>
            </a:r>
          </a:p>
          <a:p>
            <a:pPr>
              <a:lnSpc>
                <a:spcPct val="90000"/>
              </a:lnSpc>
            </a:pPr>
            <a:r>
              <a:rPr lang="en-US">
                <a:solidFill>
                  <a:srgbClr val="FFFFFF"/>
                </a:solidFill>
              </a:rPr>
              <a:t>SQL Server Load</a:t>
            </a:r>
          </a:p>
          <a:p>
            <a:pPr lvl="1">
              <a:lnSpc>
                <a:spcPct val="90000"/>
              </a:lnSpc>
            </a:pPr>
            <a:r>
              <a:rPr lang="en-US">
                <a:solidFill>
                  <a:srgbClr val="FFFFFF"/>
                </a:solidFill>
              </a:rPr>
              <a:t>Every interaction with the report sends a query to SQL Server</a:t>
            </a:r>
          </a:p>
          <a:p>
            <a:pPr lvl="1">
              <a:lnSpc>
                <a:spcPct val="90000"/>
              </a:lnSpc>
            </a:pPr>
            <a:r>
              <a:rPr lang="en-US">
                <a:solidFill>
                  <a:srgbClr val="FFFFFF"/>
                </a:solidFill>
              </a:rPr>
              <a:t>Can lead to high server load</a:t>
            </a:r>
          </a:p>
        </p:txBody>
      </p:sp>
      <p:graphicFrame>
        <p:nvGraphicFramePr>
          <p:cNvPr id="6" name="Content Placeholder 5">
            <a:extLst>
              <a:ext uri="{FF2B5EF4-FFF2-40B4-BE49-F238E27FC236}">
                <a16:creationId xmlns:a16="http://schemas.microsoft.com/office/drawing/2014/main" id="{3D06EDEC-E7E2-4960-A1DB-24BEF364CA98}"/>
              </a:ext>
            </a:extLst>
          </p:cNvPr>
          <p:cNvGraphicFramePr>
            <a:graphicFrameLocks noGrp="1"/>
          </p:cNvGraphicFramePr>
          <p:nvPr>
            <p:ph sz="half" idx="1"/>
          </p:nvPr>
        </p:nvGraphicFramePr>
        <p:xfrm>
          <a:off x="798251" y="634550"/>
          <a:ext cx="5321145" cy="5789368"/>
        </p:xfrm>
        <a:graphic>
          <a:graphicData uri="http://schemas.openxmlformats.org/drawingml/2006/table">
            <a:tbl>
              <a:tblPr firstRow="1" firstCol="1" bandRow="1">
                <a:tableStyleId>{8EC20E35-A176-4012-BC5E-935CFFF8708E}</a:tableStyleId>
              </a:tblPr>
              <a:tblGrid>
                <a:gridCol w="1638724">
                  <a:extLst>
                    <a:ext uri="{9D8B030D-6E8A-4147-A177-3AD203B41FA5}">
                      <a16:colId xmlns:a16="http://schemas.microsoft.com/office/drawing/2014/main" val="3270220371"/>
                    </a:ext>
                  </a:extLst>
                </a:gridCol>
                <a:gridCol w="1808198">
                  <a:extLst>
                    <a:ext uri="{9D8B030D-6E8A-4147-A177-3AD203B41FA5}">
                      <a16:colId xmlns:a16="http://schemas.microsoft.com/office/drawing/2014/main" val="2113908307"/>
                    </a:ext>
                  </a:extLst>
                </a:gridCol>
                <a:gridCol w="1874223">
                  <a:extLst>
                    <a:ext uri="{9D8B030D-6E8A-4147-A177-3AD203B41FA5}">
                      <a16:colId xmlns:a16="http://schemas.microsoft.com/office/drawing/2014/main" val="1201435891"/>
                    </a:ext>
                  </a:extLst>
                </a:gridCol>
              </a:tblGrid>
              <a:tr h="257557">
                <a:tc>
                  <a:txBody>
                    <a:bodyPr/>
                    <a:lstStyle/>
                    <a:p>
                      <a:r>
                        <a:rPr lang="en-US" sz="1400">
                          <a:effectLst/>
                        </a:rPr>
                        <a:t>Criteria</a:t>
                      </a:r>
                    </a:p>
                  </a:txBody>
                  <a:tcPr marL="7435" marR="7435" marT="7435" marB="7435" anchor="ctr"/>
                </a:tc>
                <a:tc>
                  <a:txBody>
                    <a:bodyPr/>
                    <a:lstStyle/>
                    <a:p>
                      <a:r>
                        <a:rPr lang="en-US" sz="1400">
                          <a:effectLst/>
                        </a:rPr>
                        <a:t>Import Mode</a:t>
                      </a:r>
                    </a:p>
                  </a:txBody>
                  <a:tcPr marL="7435" marR="7435" marT="7435" marB="7435" anchor="ctr"/>
                </a:tc>
                <a:tc>
                  <a:txBody>
                    <a:bodyPr/>
                    <a:lstStyle/>
                    <a:p>
                      <a:r>
                        <a:rPr lang="en-US" sz="1400">
                          <a:effectLst/>
                        </a:rPr>
                        <a:t>Direct Query Mode</a:t>
                      </a:r>
                    </a:p>
                  </a:txBody>
                  <a:tcPr marL="7435" marR="7435" marT="7435" marB="7435" anchor="ctr"/>
                </a:tc>
                <a:extLst>
                  <a:ext uri="{0D108BD9-81ED-4DB2-BD59-A6C34878D82A}">
                    <a16:rowId xmlns:a16="http://schemas.microsoft.com/office/drawing/2014/main" val="3932782234"/>
                  </a:ext>
                </a:extLst>
              </a:tr>
              <a:tr h="1277670">
                <a:tc>
                  <a:txBody>
                    <a:bodyPr/>
                    <a:lstStyle/>
                    <a:p>
                      <a:r>
                        <a:rPr lang="en-US" sz="1400">
                          <a:effectLst/>
                        </a:rPr>
                        <a:t>Data Size</a:t>
                      </a:r>
                    </a:p>
                  </a:txBody>
                  <a:tcPr marL="111528" marR="111528" marT="89223" marB="89223" anchor="ctr"/>
                </a:tc>
                <a:tc>
                  <a:txBody>
                    <a:bodyPr/>
                    <a:lstStyle/>
                    <a:p>
                      <a:r>
                        <a:rPr lang="en-US" sz="1400">
                          <a:effectLst/>
                        </a:rPr>
                        <a:t>Best for small to medium datasets (up to ~1GB).</a:t>
                      </a:r>
                    </a:p>
                  </a:txBody>
                  <a:tcPr marL="111528" marR="111528" marT="89223" marB="89223" anchor="ctr"/>
                </a:tc>
                <a:tc>
                  <a:txBody>
                    <a:bodyPr/>
                    <a:lstStyle/>
                    <a:p>
                      <a:r>
                        <a:rPr lang="en-US" sz="1400">
                          <a:effectLst/>
                        </a:rPr>
                        <a:t>Best for large datasets where you want to avoid loading data into memory.</a:t>
                      </a:r>
                    </a:p>
                  </a:txBody>
                  <a:tcPr marL="111528" marR="111528" marT="89223" marB="89223" anchor="ctr"/>
                </a:tc>
                <a:extLst>
                  <a:ext uri="{0D108BD9-81ED-4DB2-BD59-A6C34878D82A}">
                    <a16:rowId xmlns:a16="http://schemas.microsoft.com/office/drawing/2014/main" val="270702329"/>
                  </a:ext>
                </a:extLst>
              </a:tr>
              <a:tr h="1063535">
                <a:tc>
                  <a:txBody>
                    <a:bodyPr/>
                    <a:lstStyle/>
                    <a:p>
                      <a:r>
                        <a:rPr lang="en-US" sz="1400">
                          <a:effectLst/>
                        </a:rPr>
                        <a:t>Performance</a:t>
                      </a:r>
                    </a:p>
                  </a:txBody>
                  <a:tcPr marL="111528" marR="111528" marT="89223" marB="89223" anchor="ctr"/>
                </a:tc>
                <a:tc>
                  <a:txBody>
                    <a:bodyPr/>
                    <a:lstStyle/>
                    <a:p>
                      <a:r>
                        <a:rPr lang="en-US" sz="1400">
                          <a:effectLst/>
                        </a:rPr>
                        <a:t>Fast queries and transformations using in-memory data.</a:t>
                      </a:r>
                    </a:p>
                  </a:txBody>
                  <a:tcPr marL="111528" marR="111528" marT="89223" marB="89223" anchor="ctr"/>
                </a:tc>
                <a:tc>
                  <a:txBody>
                    <a:bodyPr/>
                    <a:lstStyle/>
                    <a:p>
                      <a:r>
                        <a:rPr lang="en-US" sz="1400">
                          <a:effectLst/>
                        </a:rPr>
                        <a:t>Query performance depends on SQL Server response time.</a:t>
                      </a:r>
                    </a:p>
                  </a:txBody>
                  <a:tcPr marL="111528" marR="111528" marT="89223" marB="89223" anchor="ctr"/>
                </a:tc>
                <a:extLst>
                  <a:ext uri="{0D108BD9-81ED-4DB2-BD59-A6C34878D82A}">
                    <a16:rowId xmlns:a16="http://schemas.microsoft.com/office/drawing/2014/main" val="2079489479"/>
                  </a:ext>
                </a:extLst>
              </a:tr>
              <a:tr h="849401">
                <a:tc>
                  <a:txBody>
                    <a:bodyPr/>
                    <a:lstStyle/>
                    <a:p>
                      <a:r>
                        <a:rPr lang="en-US" sz="1400">
                          <a:effectLst/>
                        </a:rPr>
                        <a:t>Data Freshness</a:t>
                      </a:r>
                    </a:p>
                  </a:txBody>
                  <a:tcPr marL="111528" marR="111528" marT="89223" marB="89223" anchor="ctr"/>
                </a:tc>
                <a:tc>
                  <a:txBody>
                    <a:bodyPr/>
                    <a:lstStyle/>
                    <a:p>
                      <a:r>
                        <a:rPr lang="en-US" sz="1400">
                          <a:effectLst/>
                        </a:rPr>
                        <a:t>Data is static until manually refreshed.</a:t>
                      </a:r>
                    </a:p>
                  </a:txBody>
                  <a:tcPr marL="111528" marR="111528" marT="89223" marB="89223" anchor="ctr"/>
                </a:tc>
                <a:tc>
                  <a:txBody>
                    <a:bodyPr/>
                    <a:lstStyle/>
                    <a:p>
                      <a:r>
                        <a:rPr lang="en-US" sz="1400">
                          <a:effectLst/>
                        </a:rPr>
                        <a:t>Always provides the most up-to-date data from SQL Server.</a:t>
                      </a:r>
                    </a:p>
                  </a:txBody>
                  <a:tcPr marL="111528" marR="111528" marT="89223" marB="89223" anchor="ctr"/>
                </a:tc>
                <a:extLst>
                  <a:ext uri="{0D108BD9-81ED-4DB2-BD59-A6C34878D82A}">
                    <a16:rowId xmlns:a16="http://schemas.microsoft.com/office/drawing/2014/main" val="752271016"/>
                  </a:ext>
                </a:extLst>
              </a:tr>
              <a:tr h="1063535">
                <a:tc>
                  <a:txBody>
                    <a:bodyPr/>
                    <a:lstStyle/>
                    <a:p>
                      <a:r>
                        <a:rPr lang="en-US" sz="1400">
                          <a:effectLst/>
                        </a:rPr>
                        <a:t>Offline Access</a:t>
                      </a:r>
                    </a:p>
                  </a:txBody>
                  <a:tcPr marL="111528" marR="111528" marT="89223" marB="89223" anchor="ctr"/>
                </a:tc>
                <a:tc>
                  <a:txBody>
                    <a:bodyPr/>
                    <a:lstStyle/>
                    <a:p>
                      <a:r>
                        <a:rPr lang="en-US" sz="1400">
                          <a:effectLst/>
                        </a:rPr>
                        <a:t>Can work offline once data is imported.</a:t>
                      </a:r>
                    </a:p>
                  </a:txBody>
                  <a:tcPr marL="111528" marR="111528" marT="89223" marB="89223" anchor="ctr"/>
                </a:tc>
                <a:tc>
                  <a:txBody>
                    <a:bodyPr/>
                    <a:lstStyle/>
                    <a:p>
                      <a:r>
                        <a:rPr lang="en-US" sz="1400">
                          <a:effectLst/>
                        </a:rPr>
                        <a:t>Requires a continuous connection to SQL Server.</a:t>
                      </a:r>
                    </a:p>
                  </a:txBody>
                  <a:tcPr marL="111528" marR="111528" marT="89223" marB="89223" anchor="ctr"/>
                </a:tc>
                <a:extLst>
                  <a:ext uri="{0D108BD9-81ED-4DB2-BD59-A6C34878D82A}">
                    <a16:rowId xmlns:a16="http://schemas.microsoft.com/office/drawing/2014/main" val="1558498588"/>
                  </a:ext>
                </a:extLst>
              </a:tr>
              <a:tr h="1277670">
                <a:tc>
                  <a:txBody>
                    <a:bodyPr/>
                    <a:lstStyle/>
                    <a:p>
                      <a:r>
                        <a:rPr lang="en-US" sz="1400">
                          <a:effectLst/>
                        </a:rPr>
                        <a:t>Complex Transformations</a:t>
                      </a:r>
                    </a:p>
                  </a:txBody>
                  <a:tcPr marL="111528" marR="111528" marT="89223" marB="89223" anchor="ctr"/>
                </a:tc>
                <a:tc>
                  <a:txBody>
                    <a:bodyPr/>
                    <a:lstStyle/>
                    <a:p>
                      <a:r>
                        <a:rPr lang="en-US" sz="1400">
                          <a:effectLst/>
                        </a:rPr>
                        <a:t>Supports advanced DAX and M transformations.</a:t>
                      </a:r>
                    </a:p>
                  </a:txBody>
                  <a:tcPr marL="111528" marR="111528" marT="89223" marB="89223" anchor="ctr"/>
                </a:tc>
                <a:tc>
                  <a:txBody>
                    <a:bodyPr/>
                    <a:lstStyle/>
                    <a:p>
                      <a:r>
                        <a:rPr lang="en-US" sz="1400">
                          <a:effectLst/>
                        </a:rPr>
                        <a:t>Limited transformations available, many DAX functions not supported.</a:t>
                      </a:r>
                    </a:p>
                  </a:txBody>
                  <a:tcPr marL="111528" marR="111528" marT="89223" marB="89223" anchor="ctr"/>
                </a:tc>
                <a:extLst>
                  <a:ext uri="{0D108BD9-81ED-4DB2-BD59-A6C34878D82A}">
                    <a16:rowId xmlns:a16="http://schemas.microsoft.com/office/drawing/2014/main" val="1418009546"/>
                  </a:ext>
                </a:extLst>
              </a:tr>
            </a:tbl>
          </a:graphicData>
        </a:graphic>
      </p:graphicFrame>
    </p:spTree>
    <p:extLst>
      <p:ext uri="{BB962C8B-B14F-4D97-AF65-F5344CB8AC3E}">
        <p14:creationId xmlns:p14="http://schemas.microsoft.com/office/powerpoint/2010/main" val="340115956"/>
      </p:ext>
    </p:extLst>
  </p:cSld>
  <p:clrMapOvr>
    <a:overrideClrMapping bg1="dk1" tx1="lt1" bg2="dk2" tx2="lt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9BEF3BB-AA00-DE56-F322-CF17149032B0}"/>
              </a:ext>
            </a:extLst>
          </p:cNvPr>
          <p:cNvSpPr>
            <a:spLocks noGrp="1"/>
          </p:cNvSpPr>
          <p:nvPr>
            <p:ph type="title"/>
          </p:nvPr>
        </p:nvSpPr>
        <p:spPr>
          <a:xfrm>
            <a:off x="771148" y="1037967"/>
            <a:ext cx="3054091" cy="4709131"/>
          </a:xfrm>
        </p:spPr>
        <p:txBody>
          <a:bodyPr anchor="ctr">
            <a:normAutofit/>
          </a:bodyPr>
          <a:lstStyle/>
          <a:p>
            <a:r>
              <a:rPr lang="en-US">
                <a:solidFill>
                  <a:srgbClr val="FFFEFF"/>
                </a:solidFill>
              </a:rPr>
              <a:t>Using Native Queries</a:t>
            </a:r>
          </a:p>
        </p:txBody>
      </p:sp>
      <p:sp>
        <p:nvSpPr>
          <p:cNvPr id="3" name="Content Placeholder 2">
            <a:extLst>
              <a:ext uri="{FF2B5EF4-FFF2-40B4-BE49-F238E27FC236}">
                <a16:creationId xmlns:a16="http://schemas.microsoft.com/office/drawing/2014/main" id="{D2C763DE-396D-1518-B71C-835B3678C4FE}"/>
              </a:ext>
            </a:extLst>
          </p:cNvPr>
          <p:cNvSpPr>
            <a:spLocks noGrp="1"/>
          </p:cNvSpPr>
          <p:nvPr>
            <p:ph idx="1"/>
          </p:nvPr>
        </p:nvSpPr>
        <p:spPr>
          <a:xfrm>
            <a:off x="4534935" y="1037968"/>
            <a:ext cx="6725899" cy="4820832"/>
          </a:xfrm>
        </p:spPr>
        <p:txBody>
          <a:bodyPr>
            <a:normAutofit/>
          </a:bodyPr>
          <a:lstStyle/>
          <a:p>
            <a:r>
              <a:rPr lang="en-US"/>
              <a:t>Purpose of NativeQuery</a:t>
            </a:r>
          </a:p>
          <a:p>
            <a:pPr lvl="1"/>
            <a:r>
              <a:rPr lang="en-US"/>
              <a:t>Execute custom SQL queries directly against a data source</a:t>
            </a:r>
          </a:p>
          <a:p>
            <a:pPr lvl="1"/>
            <a:r>
              <a:rPr lang="en-US"/>
              <a:t>Comes with certain benefits</a:t>
            </a:r>
          </a:p>
          <a:p>
            <a:r>
              <a:rPr lang="en-US"/>
              <a:t>Syntax for NativeQuery</a:t>
            </a:r>
          </a:p>
          <a:p>
            <a:pPr lvl="1"/>
            <a:r>
              <a:rPr lang="en-US"/>
              <a:t>Value.NativeQuery(Sql.Database("serverName", "databaseName"), "SELECT * FROM order WHERE Segment = 'Consumer'",[EnableFolding=true])</a:t>
            </a:r>
          </a:p>
        </p:txBody>
      </p:sp>
    </p:spTree>
    <p:extLst>
      <p:ext uri="{BB962C8B-B14F-4D97-AF65-F5344CB8AC3E}">
        <p14:creationId xmlns:p14="http://schemas.microsoft.com/office/powerpoint/2010/main" val="32130076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descr="Cloud concept download and upload documents 3D rendering illustration isolated on blue background">
            <a:extLst>
              <a:ext uri="{FF2B5EF4-FFF2-40B4-BE49-F238E27FC236}">
                <a16:creationId xmlns:a16="http://schemas.microsoft.com/office/drawing/2014/main" id="{E22EFF72-FBC1-4A12-8DAF-B54C5AE78688}"/>
              </a:ext>
            </a:extLst>
          </p:cNvPr>
          <p:cNvPicPr>
            <a:picLocks noGrp="1" noChangeAspect="1"/>
          </p:cNvPicPr>
          <p:nvPr>
            <p:ph sz="half" idx="1"/>
          </p:nvPr>
        </p:nvPicPr>
        <p:blipFill>
          <a:blip r:embed="rId3"/>
          <a:stretch>
            <a:fillRect/>
          </a:stretch>
        </p:blipFill>
        <p:spPr>
          <a:xfrm>
            <a:off x="720636" y="1475592"/>
            <a:ext cx="5476375" cy="4107281"/>
          </a:xfrm>
          <a:prstGeom prst="rect">
            <a:avLst/>
          </a:prstGeom>
        </p:spPr>
      </p:pic>
      <p:sp>
        <p:nvSpPr>
          <p:cNvPr id="20" name="Rectangle 19">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E89F93E-1AD5-9DEF-CCC2-BED487C059C6}"/>
              </a:ext>
            </a:extLst>
          </p:cNvPr>
          <p:cNvSpPr>
            <a:spLocks noGrp="1"/>
          </p:cNvSpPr>
          <p:nvPr>
            <p:ph type="title"/>
          </p:nvPr>
        </p:nvSpPr>
        <p:spPr>
          <a:xfrm>
            <a:off x="6873606" y="938022"/>
            <a:ext cx="4597758" cy="1188720"/>
          </a:xfrm>
        </p:spPr>
        <p:txBody>
          <a:bodyPr vert="horz" lIns="91440" tIns="45720" rIns="91440" bIns="45720" rtlCol="0" anchor="b">
            <a:normAutofit/>
          </a:bodyPr>
          <a:lstStyle/>
          <a:p>
            <a:r>
              <a:rPr lang="en-US">
                <a:solidFill>
                  <a:srgbClr val="FFFFFF"/>
                </a:solidFill>
              </a:rPr>
              <a:t>Connecting to OneDrive</a:t>
            </a:r>
          </a:p>
        </p:txBody>
      </p:sp>
      <p:sp>
        <p:nvSpPr>
          <p:cNvPr id="4" name="Content Placeholder 3">
            <a:extLst>
              <a:ext uri="{FF2B5EF4-FFF2-40B4-BE49-F238E27FC236}">
                <a16:creationId xmlns:a16="http://schemas.microsoft.com/office/drawing/2014/main" id="{54A8D8F6-C584-3AC4-992D-ED64C1A586B5}"/>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sz="1500">
                <a:solidFill>
                  <a:srgbClr val="FFFFFF"/>
                </a:solidFill>
              </a:rPr>
              <a:t>Connecting to OneDrive</a:t>
            </a:r>
          </a:p>
          <a:p>
            <a:pPr lvl="1">
              <a:lnSpc>
                <a:spcPct val="90000"/>
              </a:lnSpc>
            </a:pPr>
            <a:r>
              <a:rPr lang="en-US" sz="1500">
                <a:solidFill>
                  <a:srgbClr val="FFFFFF"/>
                </a:solidFill>
              </a:rPr>
              <a:t>Sync reports with cloud-based data files</a:t>
            </a:r>
          </a:p>
          <a:p>
            <a:pPr lvl="1">
              <a:lnSpc>
                <a:spcPct val="90000"/>
              </a:lnSpc>
            </a:pPr>
            <a:r>
              <a:rPr lang="en-US" sz="1500">
                <a:solidFill>
                  <a:srgbClr val="FFFFFF"/>
                </a:solidFill>
              </a:rPr>
              <a:t>Seamless integration with Excel, CSVs, and Power BI datasets</a:t>
            </a:r>
          </a:p>
          <a:p>
            <a:pPr>
              <a:lnSpc>
                <a:spcPct val="90000"/>
              </a:lnSpc>
            </a:pPr>
            <a:r>
              <a:rPr lang="en-US" sz="1500">
                <a:solidFill>
                  <a:srgbClr val="FFFFFF"/>
                </a:solidFill>
              </a:rPr>
              <a:t>Steps to Connect Power BI Desktop to OneDrive</a:t>
            </a:r>
          </a:p>
          <a:p>
            <a:pPr>
              <a:lnSpc>
                <a:spcPct val="90000"/>
              </a:lnSpc>
            </a:pPr>
            <a:r>
              <a:rPr lang="en-US" sz="1500">
                <a:solidFill>
                  <a:srgbClr val="FFFFFF"/>
                </a:solidFill>
              </a:rPr>
              <a:t>Example: Connecting to an Excel File on OneDrive</a:t>
            </a:r>
          </a:p>
          <a:p>
            <a:pPr lvl="1">
              <a:lnSpc>
                <a:spcPct val="90000"/>
              </a:lnSpc>
            </a:pPr>
            <a:r>
              <a:rPr lang="en-US" sz="1500">
                <a:solidFill>
                  <a:srgbClr val="FFFFFF"/>
                </a:solidFill>
              </a:rPr>
              <a:t>Track sales data in an Excel file on OneDrive</a:t>
            </a:r>
          </a:p>
          <a:p>
            <a:pPr lvl="1">
              <a:lnSpc>
                <a:spcPct val="90000"/>
              </a:lnSpc>
            </a:pPr>
            <a:r>
              <a:rPr lang="en-US" sz="1500">
                <a:solidFill>
                  <a:srgbClr val="FFFFFF"/>
                </a:solidFill>
              </a:rPr>
              <a:t>Create visualizations in Power BI using this data</a:t>
            </a:r>
          </a:p>
          <a:p>
            <a:pPr>
              <a:lnSpc>
                <a:spcPct val="90000"/>
              </a:lnSpc>
            </a:pPr>
            <a:r>
              <a:rPr lang="en-US" sz="1500">
                <a:solidFill>
                  <a:srgbClr val="FFFFFF"/>
                </a:solidFill>
              </a:rPr>
              <a:t>Benefits of Connecting to OneDrive</a:t>
            </a:r>
          </a:p>
          <a:p>
            <a:pPr>
              <a:lnSpc>
                <a:spcPct val="90000"/>
              </a:lnSpc>
            </a:pPr>
            <a:r>
              <a:rPr lang="en-US" sz="1500">
                <a:solidFill>
                  <a:srgbClr val="FFFFFF"/>
                </a:solidFill>
              </a:rPr>
              <a:t>Limitations of Connecting to OneDrive</a:t>
            </a:r>
          </a:p>
          <a:p>
            <a:pPr>
              <a:lnSpc>
                <a:spcPct val="90000"/>
              </a:lnSpc>
            </a:pPr>
            <a:r>
              <a:rPr lang="en-US" sz="1500">
                <a:solidFill>
                  <a:srgbClr val="FFFFFF"/>
                </a:solidFill>
              </a:rPr>
              <a:t>Best Practices</a:t>
            </a:r>
          </a:p>
        </p:txBody>
      </p:sp>
    </p:spTree>
    <p:extLst>
      <p:ext uri="{BB962C8B-B14F-4D97-AF65-F5344CB8AC3E}">
        <p14:creationId xmlns:p14="http://schemas.microsoft.com/office/powerpoint/2010/main" val="1361270261"/>
      </p:ext>
    </p:extLst>
  </p:cSld>
  <p:clrMapOvr>
    <a:overrideClrMapping bg1="dk1" tx1="lt1" bg2="dk2" tx2="lt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B6DD1F-F575-3C3D-4F77-95072A43DB09}"/>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Connecting to an API</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CC6FA7BC-D5B6-0EE3-41F8-CB434D07B3FA}"/>
              </a:ext>
            </a:extLst>
          </p:cNvPr>
          <p:cNvSpPr>
            <a:spLocks noGrp="1"/>
          </p:cNvSpPr>
          <p:nvPr>
            <p:ph idx="1"/>
          </p:nvPr>
        </p:nvSpPr>
        <p:spPr>
          <a:xfrm>
            <a:off x="4776743" y="702156"/>
            <a:ext cx="6484091" cy="5156643"/>
          </a:xfrm>
        </p:spPr>
        <p:txBody>
          <a:bodyPr>
            <a:normAutofit/>
          </a:bodyPr>
          <a:lstStyle/>
          <a:p>
            <a:r>
              <a:rPr lang="en-US"/>
              <a:t>Steps to Connect to an API</a:t>
            </a:r>
          </a:p>
          <a:p>
            <a:pPr lvl="1"/>
            <a:r>
              <a:rPr lang="en-US"/>
              <a:t>Follow step-by-step instructions</a:t>
            </a:r>
          </a:p>
          <a:p>
            <a:pPr lvl="1"/>
            <a:r>
              <a:rPr lang="en-US"/>
              <a:t>Example: Connecting to a REST API for Weather Data</a:t>
            </a:r>
          </a:p>
          <a:p>
            <a:r>
              <a:rPr lang="en-US"/>
              <a:t>Benefits of Connecting to an API</a:t>
            </a:r>
          </a:p>
          <a:p>
            <a:pPr lvl="1"/>
            <a:r>
              <a:rPr lang="en-US"/>
              <a:t>Access real-time data from various sources</a:t>
            </a:r>
          </a:p>
          <a:p>
            <a:pPr lvl="1"/>
            <a:r>
              <a:rPr lang="en-US"/>
              <a:t>Integrate external data into Power BI reports</a:t>
            </a:r>
          </a:p>
          <a:p>
            <a:r>
              <a:rPr lang="en-US"/>
              <a:t>Limitations of Connecting to an API</a:t>
            </a:r>
          </a:p>
          <a:p>
            <a:pPr lvl="1"/>
            <a:r>
              <a:rPr lang="en-US"/>
              <a:t>Potential data latency issues</a:t>
            </a:r>
          </a:p>
          <a:p>
            <a:pPr lvl="1"/>
            <a:r>
              <a:rPr lang="en-US"/>
              <a:t>API rate limits and access restrictions</a:t>
            </a:r>
          </a:p>
          <a:p>
            <a:r>
              <a:rPr lang="en-US"/>
              <a:t>Best Practices for API Integration</a:t>
            </a:r>
          </a:p>
          <a:p>
            <a:pPr lvl="1"/>
            <a:r>
              <a:rPr lang="en-US"/>
              <a:t>Ensure API reliability and stability</a:t>
            </a:r>
          </a:p>
          <a:p>
            <a:pPr lvl="1"/>
            <a:r>
              <a:rPr lang="en-US"/>
              <a:t>Monitor and handle API errors effectively</a:t>
            </a:r>
          </a:p>
        </p:txBody>
      </p:sp>
    </p:spTree>
    <p:extLst>
      <p:ext uri="{BB962C8B-B14F-4D97-AF65-F5344CB8AC3E}">
        <p14:creationId xmlns:p14="http://schemas.microsoft.com/office/powerpoint/2010/main" val="32658929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C5E92A-2BA5-E4E9-1680-7E93BECD0D34}"/>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Changing the Data Source in Power BI</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C6955585-5273-CE3D-74C7-87EE02A76AA3}"/>
              </a:ext>
            </a:extLst>
          </p:cNvPr>
          <p:cNvSpPr>
            <a:spLocks noGrp="1"/>
          </p:cNvSpPr>
          <p:nvPr>
            <p:ph idx="1"/>
          </p:nvPr>
        </p:nvSpPr>
        <p:spPr>
          <a:xfrm>
            <a:off x="4776743" y="702156"/>
            <a:ext cx="6484091" cy="5156643"/>
          </a:xfrm>
        </p:spPr>
        <p:txBody>
          <a:bodyPr>
            <a:normAutofit/>
          </a:bodyPr>
          <a:lstStyle/>
          <a:p>
            <a:r>
              <a:rPr lang="en-US"/>
              <a:t>Flexibility of Power BI</a:t>
            </a:r>
          </a:p>
          <a:p>
            <a:pPr lvl="1"/>
            <a:r>
              <a:rPr lang="en-US"/>
              <a:t>Connects to various data sources</a:t>
            </a:r>
          </a:p>
          <a:p>
            <a:pPr lvl="1"/>
            <a:r>
              <a:rPr lang="en-US"/>
              <a:t>Allows switching data sources without losing work</a:t>
            </a:r>
          </a:p>
          <a:p>
            <a:r>
              <a:rPr lang="en-US"/>
              <a:t>Reasons to Change Data Source</a:t>
            </a:r>
          </a:p>
          <a:p>
            <a:pPr lvl="1"/>
            <a:r>
              <a:rPr lang="en-US"/>
              <a:t>Need for updated or different data</a:t>
            </a:r>
          </a:p>
          <a:p>
            <a:pPr lvl="1"/>
            <a:r>
              <a:rPr lang="en-US"/>
              <a:t>Data source no longer available</a:t>
            </a:r>
          </a:p>
          <a:p>
            <a:pPr lvl="1"/>
            <a:r>
              <a:rPr lang="en-US"/>
              <a:t>Performance improvements</a:t>
            </a:r>
          </a:p>
          <a:p>
            <a:r>
              <a:rPr lang="en-US"/>
              <a:t>Steps to Change Data Source</a:t>
            </a:r>
          </a:p>
          <a:p>
            <a:pPr lvl="1"/>
            <a:r>
              <a:rPr lang="en-US"/>
              <a:t>Detailed instructions provided</a:t>
            </a:r>
          </a:p>
          <a:p>
            <a:pPr lvl="1"/>
            <a:r>
              <a:rPr lang="en-US"/>
              <a:t>Maintains transformations, measures, and visualizations</a:t>
            </a:r>
          </a:p>
          <a:p>
            <a:r>
              <a:rPr lang="en-US"/>
              <a:t>Benefits and Limitations</a:t>
            </a:r>
          </a:p>
          <a:p>
            <a:pPr lvl="1"/>
            <a:r>
              <a:rPr lang="en-US"/>
              <a:t>Flexibility in data management</a:t>
            </a:r>
          </a:p>
        </p:txBody>
      </p:sp>
    </p:spTree>
    <p:extLst>
      <p:ext uri="{BB962C8B-B14F-4D97-AF65-F5344CB8AC3E}">
        <p14:creationId xmlns:p14="http://schemas.microsoft.com/office/powerpoint/2010/main" val="2480771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98DC3D4-DBBC-840B-0019-E904C08F19BC}"/>
              </a:ext>
            </a:extLst>
          </p:cNvPr>
          <p:cNvSpPr>
            <a:spLocks noGrp="1"/>
          </p:cNvSpPr>
          <p:nvPr>
            <p:ph type="title"/>
          </p:nvPr>
        </p:nvSpPr>
        <p:spPr>
          <a:xfrm>
            <a:off x="672280" y="944752"/>
            <a:ext cx="3259016" cy="491757"/>
          </a:xfrm>
        </p:spPr>
        <p:txBody>
          <a:bodyPr vert="horz" lIns="91440" tIns="45720" rIns="91440" bIns="45720" rtlCol="0" anchor="b">
            <a:normAutofit fontScale="90000"/>
          </a:bodyPr>
          <a:lstStyle/>
          <a:p>
            <a:r>
              <a:rPr lang="en-US" b="0" kern="1200" cap="all">
                <a:solidFill>
                  <a:srgbClr val="FFFFFF"/>
                </a:solidFill>
                <a:latin typeface="+mj-lt"/>
                <a:ea typeface="+mj-ea"/>
                <a:cs typeface="+mj-cs"/>
              </a:rPr>
              <a:t>Project</a:t>
            </a:r>
          </a:p>
        </p:txBody>
      </p:sp>
      <p:sp>
        <p:nvSpPr>
          <p:cNvPr id="20" name="Rectangle 19">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4" name="Rectangle 23">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Content Placeholder 3">
            <a:extLst>
              <a:ext uri="{FF2B5EF4-FFF2-40B4-BE49-F238E27FC236}">
                <a16:creationId xmlns:a16="http://schemas.microsoft.com/office/drawing/2014/main" id="{393AA073-78FA-537E-2E3E-0AC9FEDA8015}"/>
              </a:ext>
            </a:extLst>
          </p:cNvPr>
          <p:cNvSpPr>
            <a:spLocks noGrp="1"/>
          </p:cNvSpPr>
          <p:nvPr>
            <p:ph sz="half" idx="2"/>
          </p:nvPr>
        </p:nvSpPr>
        <p:spPr>
          <a:xfrm>
            <a:off x="671513" y="1700290"/>
            <a:ext cx="3123783" cy="4507677"/>
          </a:xfrm>
        </p:spPr>
        <p:txBody>
          <a:bodyPr vert="horz" lIns="91440" tIns="45720" rIns="91440" bIns="45720" rtlCol="0" anchor="t">
            <a:normAutofit/>
          </a:bodyPr>
          <a:lstStyle/>
          <a:p>
            <a:pPr>
              <a:lnSpc>
                <a:spcPct val="90000"/>
              </a:lnSpc>
            </a:pPr>
            <a:r>
              <a:rPr lang="en-US" sz="1700">
                <a:solidFill>
                  <a:srgbClr val="FFFFFF"/>
                </a:solidFill>
              </a:rPr>
              <a:t>Training Sessions Details</a:t>
            </a:r>
          </a:p>
          <a:p>
            <a:pPr lvl="1">
              <a:lnSpc>
                <a:spcPct val="90000"/>
              </a:lnSpc>
            </a:pPr>
            <a:r>
              <a:rPr lang="en-US" sz="1700">
                <a:solidFill>
                  <a:srgbClr val="FFFFFF"/>
                </a:solidFill>
              </a:rPr>
              <a:t>Includes dates, client information, and financial details</a:t>
            </a:r>
          </a:p>
          <a:p>
            <a:pPr lvl="1">
              <a:lnSpc>
                <a:spcPct val="90000"/>
              </a:lnSpc>
            </a:pPr>
            <a:r>
              <a:rPr lang="en-US" sz="1700">
                <a:solidFill>
                  <a:srgbClr val="FFFFFF"/>
                </a:solidFill>
              </a:rPr>
              <a:t>Lists columns such as Training Date, Client, Course, Location, Revenue, and Trainer</a:t>
            </a:r>
          </a:p>
          <a:p>
            <a:pPr>
              <a:lnSpc>
                <a:spcPct val="90000"/>
              </a:lnSpc>
            </a:pPr>
            <a:r>
              <a:rPr lang="en-US" sz="1700">
                <a:solidFill>
                  <a:srgbClr val="FFFFFF"/>
                </a:solidFill>
              </a:rPr>
              <a:t>Logistics and Financial Aspects</a:t>
            </a:r>
          </a:p>
          <a:p>
            <a:pPr lvl="1">
              <a:lnSpc>
                <a:spcPct val="90000"/>
              </a:lnSpc>
            </a:pPr>
            <a:r>
              <a:rPr lang="en-US" sz="1700">
                <a:solidFill>
                  <a:srgbClr val="FFFFFF"/>
                </a:solidFill>
              </a:rPr>
              <a:t>Details on number of sessions and students</a:t>
            </a:r>
          </a:p>
          <a:p>
            <a:pPr lvl="1">
              <a:lnSpc>
                <a:spcPct val="90000"/>
              </a:lnSpc>
            </a:pPr>
            <a:r>
              <a:rPr lang="en-US" sz="1700">
                <a:solidFill>
                  <a:srgbClr val="FFFFFF"/>
                </a:solidFill>
              </a:rPr>
              <a:t>Hourly rates and payment dates</a:t>
            </a:r>
          </a:p>
        </p:txBody>
      </p:sp>
      <p:pic>
        <p:nvPicPr>
          <p:cNvPr id="5" name="Content Placeholder 4" descr="Calculator, pen, compass, money and a paper with graphs printed on it">
            <a:extLst>
              <a:ext uri="{FF2B5EF4-FFF2-40B4-BE49-F238E27FC236}">
                <a16:creationId xmlns:a16="http://schemas.microsoft.com/office/drawing/2014/main" id="{20A9B841-17CD-48E3-993B-3A7A2E58E43F}"/>
              </a:ext>
            </a:extLst>
          </p:cNvPr>
          <p:cNvPicPr>
            <a:picLocks noGrp="1" noChangeAspect="1"/>
          </p:cNvPicPr>
          <p:nvPr>
            <p:ph sz="half" idx="1"/>
          </p:nvPr>
        </p:nvPicPr>
        <p:blipFill>
          <a:blip r:embed="rId3"/>
          <a:srcRect l="13196" r="8713" b="-1"/>
          <a:stretch/>
        </p:blipFill>
        <p:spPr>
          <a:xfrm>
            <a:off x="4241830" y="601200"/>
            <a:ext cx="7503636" cy="5789365"/>
          </a:xfrm>
          <a:prstGeom prst="rect">
            <a:avLst/>
          </a:prstGeom>
        </p:spPr>
      </p:pic>
    </p:spTree>
    <p:extLst>
      <p:ext uri="{BB962C8B-B14F-4D97-AF65-F5344CB8AC3E}">
        <p14:creationId xmlns:p14="http://schemas.microsoft.com/office/powerpoint/2010/main" val="270625557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7B89EEFD-93BC-4ACF-962C-E6279E72B0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6" y="723899"/>
            <a:ext cx="3703320" cy="5666666"/>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AB4F7DF-CA73-CC9E-A56D-C33924D70752}"/>
              </a:ext>
            </a:extLst>
          </p:cNvPr>
          <p:cNvSpPr>
            <a:spLocks noGrp="1"/>
          </p:cNvSpPr>
          <p:nvPr>
            <p:ph type="title"/>
          </p:nvPr>
        </p:nvSpPr>
        <p:spPr>
          <a:xfrm>
            <a:off x="803189" y="1209184"/>
            <a:ext cx="3089189" cy="4734416"/>
          </a:xfrm>
        </p:spPr>
        <p:txBody>
          <a:bodyPr vert="horz" lIns="91440" tIns="45720" rIns="91440" bIns="45720" rtlCol="0" anchor="ctr">
            <a:normAutofit/>
          </a:bodyPr>
          <a:lstStyle/>
          <a:p>
            <a:r>
              <a:rPr lang="en-US">
                <a:solidFill>
                  <a:srgbClr val="FFFFFF"/>
                </a:solidFill>
              </a:rPr>
              <a:t>Load Data Source</a:t>
            </a:r>
          </a:p>
        </p:txBody>
      </p:sp>
      <p:sp>
        <p:nvSpPr>
          <p:cNvPr id="4" name="Content Placeholder 3">
            <a:extLst>
              <a:ext uri="{FF2B5EF4-FFF2-40B4-BE49-F238E27FC236}">
                <a16:creationId xmlns:a16="http://schemas.microsoft.com/office/drawing/2014/main" id="{F072A2F5-33C3-0306-7AEF-448D04E351C0}"/>
              </a:ext>
            </a:extLst>
          </p:cNvPr>
          <p:cNvSpPr>
            <a:spLocks noGrp="1"/>
          </p:cNvSpPr>
          <p:nvPr>
            <p:ph sz="half" idx="2"/>
          </p:nvPr>
        </p:nvSpPr>
        <p:spPr>
          <a:xfrm>
            <a:off x="4561870" y="723900"/>
            <a:ext cx="7183597" cy="3152362"/>
          </a:xfrm>
        </p:spPr>
        <p:txBody>
          <a:bodyPr vert="horz" lIns="91440" tIns="45720" rIns="91440" bIns="45720" rtlCol="0" anchor="ctr">
            <a:normAutofit/>
          </a:bodyPr>
          <a:lstStyle/>
          <a:p>
            <a:pPr>
              <a:lnSpc>
                <a:spcPct val="90000"/>
              </a:lnSpc>
            </a:pPr>
            <a:r>
              <a:rPr lang="en-US" sz="1500"/>
              <a:t>Data Source Support</a:t>
            </a:r>
          </a:p>
          <a:p>
            <a:pPr lvl="1">
              <a:lnSpc>
                <a:spcPct val="90000"/>
              </a:lnSpc>
            </a:pPr>
            <a:r>
              <a:rPr lang="en-US" sz="1500"/>
              <a:t>Power BI supports over 115 data sources</a:t>
            </a:r>
          </a:p>
          <a:p>
            <a:pPr lvl="1">
              <a:lnSpc>
                <a:spcPct val="90000"/>
              </a:lnSpc>
            </a:pPr>
            <a:r>
              <a:rPr lang="en-US" sz="1500"/>
              <a:t>Data sources are divided into six categories</a:t>
            </a:r>
          </a:p>
          <a:p>
            <a:pPr>
              <a:lnSpc>
                <a:spcPct val="90000"/>
              </a:lnSpc>
            </a:pPr>
            <a:r>
              <a:rPr lang="en-US" sz="1500"/>
              <a:t>Sample Dataset</a:t>
            </a:r>
          </a:p>
          <a:p>
            <a:pPr lvl="1">
              <a:lnSpc>
                <a:spcPct val="90000"/>
              </a:lnSpc>
            </a:pPr>
            <a:r>
              <a:rPr lang="en-US" sz="1500"/>
              <a:t>Using a Sample Excel Dataset of HomeWork Station Supply</a:t>
            </a:r>
          </a:p>
          <a:p>
            <a:pPr lvl="1">
              <a:lnSpc>
                <a:spcPct val="90000"/>
              </a:lnSpc>
            </a:pPr>
            <a:r>
              <a:rPr lang="en-US" sz="1500"/>
              <a:t>Guides instructions in the course</a:t>
            </a:r>
          </a:p>
          <a:p>
            <a:pPr>
              <a:lnSpc>
                <a:spcPct val="90000"/>
              </a:lnSpc>
            </a:pPr>
            <a:r>
              <a:rPr lang="en-US" sz="1500"/>
              <a:t>Query Limits</a:t>
            </a:r>
          </a:p>
          <a:p>
            <a:pPr lvl="1">
              <a:lnSpc>
                <a:spcPct val="90000"/>
              </a:lnSpc>
            </a:pPr>
            <a:r>
              <a:rPr lang="en-US" sz="1500"/>
              <a:t>Query execution time and memory usage limits vary based on hosting location</a:t>
            </a:r>
          </a:p>
          <a:p>
            <a:pPr lvl="1">
              <a:lnSpc>
                <a:spcPct val="90000"/>
              </a:lnSpc>
            </a:pPr>
            <a:r>
              <a:rPr lang="en-US" sz="1500"/>
              <a:t>Power BI Desktop allows alignment with these limits</a:t>
            </a:r>
          </a:p>
          <a:p>
            <a:pPr lvl="1">
              <a:lnSpc>
                <a:spcPct val="90000"/>
              </a:lnSpc>
            </a:pPr>
            <a:r>
              <a:rPr lang="en-US" sz="1500"/>
              <a:t>Settings accessible under Options &gt; Report settings</a:t>
            </a:r>
          </a:p>
        </p:txBody>
      </p:sp>
      <p:pic>
        <p:nvPicPr>
          <p:cNvPr id="5" name="Content Placeholder 4" descr="A few blue rectangles with black text&#10;&#10;Description automatically generated">
            <a:extLst>
              <a:ext uri="{FF2B5EF4-FFF2-40B4-BE49-F238E27FC236}">
                <a16:creationId xmlns:a16="http://schemas.microsoft.com/office/drawing/2014/main" id="{CE9E1FDE-7877-42C4-A71A-242A1B47CD13}"/>
              </a:ext>
            </a:extLst>
          </p:cNvPr>
          <p:cNvPicPr>
            <a:picLocks noGrp="1" noChangeAspect="1"/>
          </p:cNvPicPr>
          <p:nvPr>
            <p:ph sz="half" idx="1"/>
          </p:nvPr>
        </p:nvPicPr>
        <p:blipFill>
          <a:blip r:embed="rId3"/>
          <a:stretch>
            <a:fillRect/>
          </a:stretch>
        </p:blipFill>
        <p:spPr>
          <a:xfrm>
            <a:off x="4561870" y="4161488"/>
            <a:ext cx="7183597" cy="2173038"/>
          </a:xfrm>
          <a:prstGeom prst="rect">
            <a:avLst/>
          </a:prstGeom>
        </p:spPr>
      </p:pic>
    </p:spTree>
    <p:extLst>
      <p:ext uri="{BB962C8B-B14F-4D97-AF65-F5344CB8AC3E}">
        <p14:creationId xmlns:p14="http://schemas.microsoft.com/office/powerpoint/2010/main" val="3648763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D41A04-D22E-2E41-80BC-31980C20509A}"/>
              </a:ext>
            </a:extLst>
          </p:cNvPr>
          <p:cNvSpPr>
            <a:spLocks noGrp="1"/>
          </p:cNvSpPr>
          <p:nvPr>
            <p:ph type="title"/>
          </p:nvPr>
        </p:nvSpPr>
        <p:spPr>
          <a:xfrm>
            <a:off x="581193" y="702156"/>
            <a:ext cx="4076153" cy="5156642"/>
          </a:xfrm>
        </p:spPr>
        <p:txBody>
          <a:bodyPr anchor="ctr">
            <a:normAutofit/>
          </a:bodyPr>
          <a:lstStyle/>
          <a:p>
            <a:r>
              <a:rPr lang="en-US">
                <a:solidFill>
                  <a:schemeClr val="tx2"/>
                </a:solidFill>
              </a:rPr>
              <a:t>Power BI Report Templates</a:t>
            </a:r>
          </a:p>
        </p:txBody>
      </p:sp>
      <p:sp>
        <p:nvSpPr>
          <p:cNvPr id="10"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1A2DA56D-475C-68E7-5933-89FB5B9FFD44}"/>
              </a:ext>
            </a:extLst>
          </p:cNvPr>
          <p:cNvSpPr>
            <a:spLocks noGrp="1"/>
          </p:cNvSpPr>
          <p:nvPr>
            <p:ph idx="1"/>
          </p:nvPr>
        </p:nvSpPr>
        <p:spPr>
          <a:xfrm>
            <a:off x="4776743" y="702156"/>
            <a:ext cx="6484091" cy="5156643"/>
          </a:xfrm>
        </p:spPr>
        <p:txBody>
          <a:bodyPr>
            <a:normAutofit/>
          </a:bodyPr>
          <a:lstStyle/>
          <a:p>
            <a:pPr>
              <a:lnSpc>
                <a:spcPct val="90000"/>
              </a:lnSpc>
            </a:pPr>
            <a:r>
              <a:rPr lang="en-US"/>
              <a:t>Definition of Power BI Report Templates</a:t>
            </a:r>
          </a:p>
          <a:p>
            <a:pPr lvl="1">
              <a:lnSpc>
                <a:spcPct val="90000"/>
              </a:lnSpc>
            </a:pPr>
            <a:r>
              <a:rPr lang="en-US"/>
              <a:t>Pre-designed files with report layouts, visual elements, themes, and data model structures</a:t>
            </a:r>
          </a:p>
          <a:p>
            <a:pPr lvl="1">
              <a:lnSpc>
                <a:spcPct val="90000"/>
              </a:lnSpc>
            </a:pPr>
            <a:r>
              <a:rPr lang="en-US"/>
              <a:t>Exclude underlying data</a:t>
            </a:r>
          </a:p>
          <a:p>
            <a:pPr>
              <a:lnSpc>
                <a:spcPct val="90000"/>
              </a:lnSpc>
            </a:pPr>
            <a:r>
              <a:rPr lang="en-US"/>
              <a:t>Purpose and Use</a:t>
            </a:r>
          </a:p>
          <a:p>
            <a:pPr lvl="1">
              <a:lnSpc>
                <a:spcPct val="90000"/>
              </a:lnSpc>
            </a:pPr>
            <a:r>
              <a:rPr lang="en-US"/>
              <a:t>Allow creation of standardized reports</a:t>
            </a:r>
          </a:p>
          <a:p>
            <a:pPr lvl="1">
              <a:lnSpc>
                <a:spcPct val="90000"/>
              </a:lnSpc>
            </a:pPr>
            <a:r>
              <a:rPr lang="en-US"/>
              <a:t>Reusable across different datasets</a:t>
            </a:r>
          </a:p>
          <a:p>
            <a:pPr>
              <a:lnSpc>
                <a:spcPct val="90000"/>
              </a:lnSpc>
            </a:pPr>
            <a:r>
              <a:rPr lang="en-US"/>
              <a:t>Contents of a .pbit file</a:t>
            </a:r>
          </a:p>
          <a:p>
            <a:pPr lvl="1">
              <a:lnSpc>
                <a:spcPct val="90000"/>
              </a:lnSpc>
            </a:pPr>
            <a:r>
              <a:rPr lang="en-US"/>
              <a:t>Structure and formatting of a Power BI report</a:t>
            </a:r>
          </a:p>
          <a:p>
            <a:pPr lvl="1">
              <a:lnSpc>
                <a:spcPct val="90000"/>
              </a:lnSpc>
            </a:pPr>
            <a:r>
              <a:rPr lang="en-US"/>
              <a:t>Does not include data</a:t>
            </a:r>
          </a:p>
          <a:p>
            <a:pPr>
              <a:lnSpc>
                <a:spcPct val="90000"/>
              </a:lnSpc>
            </a:pPr>
            <a:r>
              <a:rPr lang="en-US"/>
              <a:t>Download Templates</a:t>
            </a:r>
          </a:p>
          <a:p>
            <a:pPr lvl="1">
              <a:lnSpc>
                <a:spcPct val="90000"/>
              </a:lnSpc>
            </a:pPr>
            <a:r>
              <a:rPr lang="en-US"/>
              <a:t>Microsoft provides standard templates</a:t>
            </a:r>
          </a:p>
          <a:p>
            <a:pPr lvl="1">
              <a:lnSpc>
                <a:spcPct val="90000"/>
              </a:lnSpc>
            </a:pPr>
            <a:r>
              <a:rPr lang="en-US"/>
              <a:t>Link to download: https://learn.microsoft.com/en-us/power-bi/create-reports/sample-datasets#download-original-sample-pbix-power-bi-files</a:t>
            </a:r>
          </a:p>
        </p:txBody>
      </p:sp>
    </p:spTree>
    <p:extLst>
      <p:ext uri="{BB962C8B-B14F-4D97-AF65-F5344CB8AC3E}">
        <p14:creationId xmlns:p14="http://schemas.microsoft.com/office/powerpoint/2010/main" val="2257132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9207E37-B224-CCFF-D0BD-9DB094C42001}"/>
              </a:ext>
            </a:extLst>
          </p:cNvPr>
          <p:cNvSpPr>
            <a:spLocks noGrp="1"/>
          </p:cNvSpPr>
          <p:nvPr>
            <p:ph type="title"/>
          </p:nvPr>
        </p:nvSpPr>
        <p:spPr>
          <a:xfrm>
            <a:off x="6873606" y="938022"/>
            <a:ext cx="4597758" cy="611075"/>
          </a:xfrm>
        </p:spPr>
        <p:txBody>
          <a:bodyPr vert="horz" lIns="91440" tIns="45720" rIns="91440" bIns="45720" rtlCol="0" anchor="b">
            <a:normAutofit/>
          </a:bodyPr>
          <a:lstStyle/>
          <a:p>
            <a:r>
              <a:rPr lang="en-US">
                <a:solidFill>
                  <a:srgbClr val="FFFFFF"/>
                </a:solidFill>
              </a:rPr>
              <a:t>Power BI Applications</a:t>
            </a:r>
          </a:p>
        </p:txBody>
      </p:sp>
      <p:sp>
        <p:nvSpPr>
          <p:cNvPr id="4" name="Content Placeholder 3">
            <a:extLst>
              <a:ext uri="{FF2B5EF4-FFF2-40B4-BE49-F238E27FC236}">
                <a16:creationId xmlns:a16="http://schemas.microsoft.com/office/drawing/2014/main" id="{85420756-4E3B-5550-43A9-1CF7E8C6142B}"/>
              </a:ext>
            </a:extLst>
          </p:cNvPr>
          <p:cNvSpPr>
            <a:spLocks noGrp="1"/>
          </p:cNvSpPr>
          <p:nvPr>
            <p:ph sz="half" idx="2"/>
          </p:nvPr>
        </p:nvSpPr>
        <p:spPr>
          <a:xfrm>
            <a:off x="6873606" y="2340864"/>
            <a:ext cx="4597758" cy="3793237"/>
          </a:xfrm>
        </p:spPr>
        <p:txBody>
          <a:bodyPr vert="horz" lIns="91440" tIns="45720" rIns="91440" bIns="45720" rtlCol="0" anchor="ctr">
            <a:normAutofit/>
          </a:bodyPr>
          <a:lstStyle/>
          <a:p>
            <a:pPr>
              <a:lnSpc>
                <a:spcPct val="90000"/>
              </a:lnSpc>
            </a:pPr>
            <a:r>
              <a:rPr lang="en-US" sz="1400">
                <a:solidFill>
                  <a:srgbClr val="FFFFFF"/>
                </a:solidFill>
              </a:rPr>
              <a:t>Power BI Desktop</a:t>
            </a:r>
          </a:p>
          <a:p>
            <a:pPr lvl="1">
              <a:lnSpc>
                <a:spcPct val="90000"/>
              </a:lnSpc>
            </a:pPr>
            <a:r>
              <a:rPr lang="en-US" sz="1400">
                <a:solidFill>
                  <a:srgbClr val="FFFFFF"/>
                </a:solidFill>
              </a:rPr>
              <a:t>Free desktop application for report authoring and publishing</a:t>
            </a:r>
          </a:p>
          <a:p>
            <a:pPr lvl="1">
              <a:lnSpc>
                <a:spcPct val="90000"/>
              </a:lnSpc>
            </a:pPr>
            <a:r>
              <a:rPr lang="en-US" sz="1400">
                <a:solidFill>
                  <a:srgbClr val="FFFFFF"/>
                </a:solidFill>
              </a:rPr>
              <a:t>Provides tools for data transformation, modeling, and analysis</a:t>
            </a:r>
          </a:p>
          <a:p>
            <a:pPr lvl="1">
              <a:lnSpc>
                <a:spcPct val="90000"/>
              </a:lnSpc>
            </a:pPr>
            <a:r>
              <a:rPr lang="en-US" sz="1400">
                <a:solidFill>
                  <a:srgbClr val="FFFFFF"/>
                </a:solidFill>
              </a:rPr>
              <a:t>Ideal for creating comprehensive reports on local machines</a:t>
            </a:r>
          </a:p>
          <a:p>
            <a:pPr>
              <a:lnSpc>
                <a:spcPct val="90000"/>
              </a:lnSpc>
            </a:pPr>
            <a:r>
              <a:rPr lang="en-US" sz="1400">
                <a:solidFill>
                  <a:srgbClr val="FFFFFF"/>
                </a:solidFill>
              </a:rPr>
              <a:t>Power BI Service</a:t>
            </a:r>
          </a:p>
          <a:p>
            <a:pPr lvl="1">
              <a:lnSpc>
                <a:spcPct val="90000"/>
              </a:lnSpc>
            </a:pPr>
            <a:r>
              <a:rPr lang="en-US" sz="1400">
                <a:solidFill>
                  <a:srgbClr val="FFFFFF"/>
                </a:solidFill>
              </a:rPr>
              <a:t>Cloud-based version of Power BI</a:t>
            </a:r>
          </a:p>
          <a:p>
            <a:pPr lvl="1">
              <a:lnSpc>
                <a:spcPct val="90000"/>
              </a:lnSpc>
            </a:pPr>
            <a:r>
              <a:rPr lang="en-US" sz="1400">
                <a:solidFill>
                  <a:srgbClr val="FFFFFF"/>
                </a:solidFill>
              </a:rPr>
              <a:t>Features for report editing, dashboard creation, and collaboration</a:t>
            </a:r>
          </a:p>
          <a:p>
            <a:pPr lvl="1">
              <a:lnSpc>
                <a:spcPct val="90000"/>
              </a:lnSpc>
            </a:pPr>
            <a:r>
              <a:rPr lang="en-US" sz="1400">
                <a:solidFill>
                  <a:srgbClr val="FFFFFF"/>
                </a:solidFill>
              </a:rPr>
              <a:t>Allows sharing of reports and dashboards within the organization</a:t>
            </a:r>
          </a:p>
          <a:p>
            <a:pPr>
              <a:lnSpc>
                <a:spcPct val="90000"/>
              </a:lnSpc>
            </a:pPr>
            <a:r>
              <a:rPr lang="en-US" sz="1400">
                <a:solidFill>
                  <a:srgbClr val="FFFFFF"/>
                </a:solidFill>
              </a:rPr>
              <a:t>Power BI Mobile</a:t>
            </a:r>
          </a:p>
          <a:p>
            <a:pPr lvl="1">
              <a:lnSpc>
                <a:spcPct val="90000"/>
              </a:lnSpc>
            </a:pPr>
            <a:r>
              <a:rPr lang="en-US" sz="1400">
                <a:solidFill>
                  <a:srgbClr val="FFFFFF"/>
                </a:solidFill>
              </a:rPr>
              <a:t>Mobile app for authoring, viewing, and sharing reports</a:t>
            </a:r>
          </a:p>
          <a:p>
            <a:pPr lvl="1">
              <a:lnSpc>
                <a:spcPct val="90000"/>
              </a:lnSpc>
            </a:pPr>
            <a:r>
              <a:rPr lang="en-US" sz="1400">
                <a:solidFill>
                  <a:srgbClr val="FFFFFF"/>
                </a:solidFill>
              </a:rPr>
              <a:t>Available for iOS and Android devices</a:t>
            </a:r>
          </a:p>
          <a:p>
            <a:pPr>
              <a:lnSpc>
                <a:spcPct val="90000"/>
              </a:lnSpc>
            </a:pPr>
            <a:r>
              <a:rPr lang="en-US" sz="1400">
                <a:solidFill>
                  <a:srgbClr val="FFFFFF"/>
                </a:solidFill>
              </a:rPr>
              <a:t>Power BI Report Builder</a:t>
            </a:r>
          </a:p>
        </p:txBody>
      </p:sp>
      <p:graphicFrame>
        <p:nvGraphicFramePr>
          <p:cNvPr id="6" name="Content Placeholder 5">
            <a:extLst>
              <a:ext uri="{FF2B5EF4-FFF2-40B4-BE49-F238E27FC236}">
                <a16:creationId xmlns:a16="http://schemas.microsoft.com/office/drawing/2014/main" id="{5289504E-F515-4B2E-9038-10B93FE3E7DC}"/>
              </a:ext>
            </a:extLst>
          </p:cNvPr>
          <p:cNvGraphicFramePr>
            <a:graphicFrameLocks noGrp="1"/>
          </p:cNvGraphicFramePr>
          <p:nvPr>
            <p:ph sz="half" idx="1"/>
          </p:nvPr>
        </p:nvGraphicFramePr>
        <p:xfrm>
          <a:off x="1161445" y="634550"/>
          <a:ext cx="4594759" cy="5789370"/>
        </p:xfrm>
        <a:graphic>
          <a:graphicData uri="http://schemas.openxmlformats.org/drawingml/2006/table">
            <a:tbl>
              <a:tblPr firstRow="1" firstCol="1" bandRow="1">
                <a:tableStyleId>{8EC20E35-A176-4012-BC5E-935CFFF8708E}</a:tableStyleId>
              </a:tblPr>
              <a:tblGrid>
                <a:gridCol w="1675067">
                  <a:extLst>
                    <a:ext uri="{9D8B030D-6E8A-4147-A177-3AD203B41FA5}">
                      <a16:colId xmlns:a16="http://schemas.microsoft.com/office/drawing/2014/main" val="808768851"/>
                    </a:ext>
                  </a:extLst>
                </a:gridCol>
                <a:gridCol w="1459846">
                  <a:extLst>
                    <a:ext uri="{9D8B030D-6E8A-4147-A177-3AD203B41FA5}">
                      <a16:colId xmlns:a16="http://schemas.microsoft.com/office/drawing/2014/main" val="3655710910"/>
                    </a:ext>
                  </a:extLst>
                </a:gridCol>
                <a:gridCol w="1459846">
                  <a:extLst>
                    <a:ext uri="{9D8B030D-6E8A-4147-A177-3AD203B41FA5}">
                      <a16:colId xmlns:a16="http://schemas.microsoft.com/office/drawing/2014/main" val="1054917732"/>
                    </a:ext>
                  </a:extLst>
                </a:gridCol>
              </a:tblGrid>
              <a:tr h="510732">
                <a:tc>
                  <a:txBody>
                    <a:bodyPr/>
                    <a:lstStyle/>
                    <a:p>
                      <a:r>
                        <a:rPr lang="en-US" sz="1500">
                          <a:effectLst/>
                        </a:rPr>
                        <a:t>Feature</a:t>
                      </a:r>
                    </a:p>
                  </a:txBody>
                  <a:tcPr marL="8051" marR="8051" marT="8051" marB="8051" anchor="ctr"/>
                </a:tc>
                <a:tc>
                  <a:txBody>
                    <a:bodyPr/>
                    <a:lstStyle/>
                    <a:p>
                      <a:r>
                        <a:rPr lang="en-US" sz="1500">
                          <a:effectLst/>
                        </a:rPr>
                        <a:t>Power BI Desktop</a:t>
                      </a:r>
                    </a:p>
                  </a:txBody>
                  <a:tcPr marL="8051" marR="8051" marT="8051" marB="8051" anchor="ctr"/>
                </a:tc>
                <a:tc>
                  <a:txBody>
                    <a:bodyPr/>
                    <a:lstStyle/>
                    <a:p>
                      <a:r>
                        <a:rPr lang="en-US" sz="1500">
                          <a:effectLst/>
                        </a:rPr>
                        <a:t>Power BI Service</a:t>
                      </a:r>
                    </a:p>
                  </a:txBody>
                  <a:tcPr marL="8051" marR="8051" marT="8051" marB="8051" anchor="ctr"/>
                </a:tc>
                <a:extLst>
                  <a:ext uri="{0D108BD9-81ED-4DB2-BD59-A6C34878D82A}">
                    <a16:rowId xmlns:a16="http://schemas.microsoft.com/office/drawing/2014/main" val="2338567045"/>
                  </a:ext>
                </a:extLst>
              </a:tr>
              <a:tr h="687846">
                <a:tc>
                  <a:txBody>
                    <a:bodyPr/>
                    <a:lstStyle/>
                    <a:p>
                      <a:r>
                        <a:rPr lang="en-US" sz="1500">
                          <a:effectLst/>
                        </a:rPr>
                        <a:t>Availability</a:t>
                      </a:r>
                    </a:p>
                  </a:txBody>
                  <a:tcPr marL="120759" marR="120759" marT="96607" marB="96607" anchor="ctr"/>
                </a:tc>
                <a:tc>
                  <a:txBody>
                    <a:bodyPr/>
                    <a:lstStyle/>
                    <a:p>
                      <a:r>
                        <a:rPr lang="en-US" sz="1500">
                          <a:effectLst/>
                        </a:rPr>
                        <a:t>Free desktop application</a:t>
                      </a:r>
                    </a:p>
                  </a:txBody>
                  <a:tcPr marL="120759" marR="120759" marT="96607" marB="96607" anchor="ctr"/>
                </a:tc>
                <a:tc>
                  <a:txBody>
                    <a:bodyPr/>
                    <a:lstStyle/>
                    <a:p>
                      <a:r>
                        <a:rPr lang="en-US" sz="1500">
                          <a:effectLst/>
                        </a:rPr>
                        <a:t>Cloud-based service</a:t>
                      </a:r>
                    </a:p>
                  </a:txBody>
                  <a:tcPr marL="120759" marR="120759" marT="96607" marB="96607" anchor="ctr"/>
                </a:tc>
                <a:extLst>
                  <a:ext uri="{0D108BD9-81ED-4DB2-BD59-A6C34878D82A}">
                    <a16:rowId xmlns:a16="http://schemas.microsoft.com/office/drawing/2014/main" val="436110444"/>
                  </a:ext>
                </a:extLst>
              </a:tr>
              <a:tr h="687846">
                <a:tc>
                  <a:txBody>
                    <a:bodyPr/>
                    <a:lstStyle/>
                    <a:p>
                      <a:r>
                        <a:rPr lang="en-US" sz="1500">
                          <a:effectLst/>
                        </a:rPr>
                        <a:t>Report Authoring</a:t>
                      </a:r>
                    </a:p>
                  </a:txBody>
                  <a:tcPr marL="120759" marR="120759" marT="96607" marB="96607" anchor="ctr"/>
                </a:tc>
                <a:tc>
                  <a:txBody>
                    <a:bodyPr/>
                    <a:lstStyle/>
                    <a:p>
                      <a:r>
                        <a:rPr lang="en-US" sz="1500">
                          <a:effectLst/>
                        </a:rPr>
                        <a:t>Yes</a:t>
                      </a:r>
                    </a:p>
                  </a:txBody>
                  <a:tcPr marL="120759" marR="120759" marT="96607" marB="96607" anchor="ctr"/>
                </a:tc>
                <a:tc>
                  <a:txBody>
                    <a:bodyPr/>
                    <a:lstStyle/>
                    <a:p>
                      <a:r>
                        <a:rPr lang="en-US" sz="1500">
                          <a:effectLst/>
                        </a:rPr>
                        <a:t>Yes</a:t>
                      </a:r>
                    </a:p>
                  </a:txBody>
                  <a:tcPr marL="120759" marR="120759" marT="96607" marB="96607" anchor="ctr"/>
                </a:tc>
                <a:extLst>
                  <a:ext uri="{0D108BD9-81ED-4DB2-BD59-A6C34878D82A}">
                    <a16:rowId xmlns:a16="http://schemas.microsoft.com/office/drawing/2014/main" val="3526203650"/>
                  </a:ext>
                </a:extLst>
              </a:tr>
              <a:tr h="687846">
                <a:tc>
                  <a:txBody>
                    <a:bodyPr/>
                    <a:lstStyle/>
                    <a:p>
                      <a:r>
                        <a:rPr lang="en-US" sz="1500">
                          <a:effectLst/>
                        </a:rPr>
                        <a:t>Data Transformation</a:t>
                      </a:r>
                    </a:p>
                  </a:txBody>
                  <a:tcPr marL="120759" marR="120759" marT="96607" marB="96607" anchor="ctr"/>
                </a:tc>
                <a:tc>
                  <a:txBody>
                    <a:bodyPr/>
                    <a:lstStyle/>
                    <a:p>
                      <a:r>
                        <a:rPr lang="en-US" sz="1500">
                          <a:effectLst/>
                        </a:rPr>
                        <a:t>Yes</a:t>
                      </a:r>
                    </a:p>
                  </a:txBody>
                  <a:tcPr marL="120759" marR="120759" marT="96607" marB="96607" anchor="ctr"/>
                </a:tc>
                <a:tc>
                  <a:txBody>
                    <a:bodyPr/>
                    <a:lstStyle/>
                    <a:p>
                      <a:r>
                        <a:rPr lang="en-US" sz="1500">
                          <a:effectLst/>
                        </a:rPr>
                        <a:t>Limited</a:t>
                      </a:r>
                    </a:p>
                  </a:txBody>
                  <a:tcPr marL="120759" marR="120759" marT="96607" marB="96607" anchor="ctr"/>
                </a:tc>
                <a:extLst>
                  <a:ext uri="{0D108BD9-81ED-4DB2-BD59-A6C34878D82A}">
                    <a16:rowId xmlns:a16="http://schemas.microsoft.com/office/drawing/2014/main" val="363958462"/>
                  </a:ext>
                </a:extLst>
              </a:tr>
              <a:tr h="455988">
                <a:tc>
                  <a:txBody>
                    <a:bodyPr/>
                    <a:lstStyle/>
                    <a:p>
                      <a:r>
                        <a:rPr lang="en-US" sz="1500">
                          <a:effectLst/>
                        </a:rPr>
                        <a:t>Data Modeling</a:t>
                      </a:r>
                    </a:p>
                  </a:txBody>
                  <a:tcPr marL="120759" marR="120759" marT="96607" marB="96607" anchor="ctr"/>
                </a:tc>
                <a:tc>
                  <a:txBody>
                    <a:bodyPr/>
                    <a:lstStyle/>
                    <a:p>
                      <a:r>
                        <a:rPr lang="en-US" sz="1500">
                          <a:effectLst/>
                        </a:rPr>
                        <a:t>Yes</a:t>
                      </a:r>
                    </a:p>
                  </a:txBody>
                  <a:tcPr marL="120759" marR="120759" marT="96607" marB="96607" anchor="ctr"/>
                </a:tc>
                <a:tc>
                  <a:txBody>
                    <a:bodyPr/>
                    <a:lstStyle/>
                    <a:p>
                      <a:r>
                        <a:rPr lang="en-US" sz="1500">
                          <a:effectLst/>
                        </a:rPr>
                        <a:t>Limited</a:t>
                      </a:r>
                    </a:p>
                  </a:txBody>
                  <a:tcPr marL="120759" marR="120759" marT="96607" marB="96607" anchor="ctr"/>
                </a:tc>
                <a:extLst>
                  <a:ext uri="{0D108BD9-81ED-4DB2-BD59-A6C34878D82A}">
                    <a16:rowId xmlns:a16="http://schemas.microsoft.com/office/drawing/2014/main" val="2414521004"/>
                  </a:ext>
                </a:extLst>
              </a:tr>
              <a:tr h="687846">
                <a:tc>
                  <a:txBody>
                    <a:bodyPr/>
                    <a:lstStyle/>
                    <a:p>
                      <a:r>
                        <a:rPr lang="en-US" sz="1500">
                          <a:effectLst/>
                        </a:rPr>
                        <a:t>Analytical Features</a:t>
                      </a:r>
                    </a:p>
                  </a:txBody>
                  <a:tcPr marL="120759" marR="120759" marT="96607" marB="96607" anchor="ctr"/>
                </a:tc>
                <a:tc>
                  <a:txBody>
                    <a:bodyPr/>
                    <a:lstStyle/>
                    <a:p>
                      <a:r>
                        <a:rPr lang="en-US" sz="1500">
                          <a:effectLst/>
                        </a:rPr>
                        <a:t>Yes</a:t>
                      </a:r>
                    </a:p>
                  </a:txBody>
                  <a:tcPr marL="120759" marR="120759" marT="96607" marB="96607" anchor="ctr"/>
                </a:tc>
                <a:tc>
                  <a:txBody>
                    <a:bodyPr/>
                    <a:lstStyle/>
                    <a:p>
                      <a:r>
                        <a:rPr lang="en-US" sz="1500">
                          <a:effectLst/>
                        </a:rPr>
                        <a:t>Limited</a:t>
                      </a:r>
                    </a:p>
                  </a:txBody>
                  <a:tcPr marL="120759" marR="120759" marT="96607" marB="96607" anchor="ctr"/>
                </a:tc>
                <a:extLst>
                  <a:ext uri="{0D108BD9-81ED-4DB2-BD59-A6C34878D82A}">
                    <a16:rowId xmlns:a16="http://schemas.microsoft.com/office/drawing/2014/main" val="2789484091"/>
                  </a:ext>
                </a:extLst>
              </a:tr>
              <a:tr h="919704">
                <a:tc>
                  <a:txBody>
                    <a:bodyPr/>
                    <a:lstStyle/>
                    <a:p>
                      <a:r>
                        <a:rPr lang="en-US" sz="1500">
                          <a:effectLst/>
                        </a:rPr>
                        <a:t>Sharing and Collaboration</a:t>
                      </a:r>
                    </a:p>
                  </a:txBody>
                  <a:tcPr marL="120759" marR="120759" marT="96607" marB="96607" anchor="ctr"/>
                </a:tc>
                <a:tc>
                  <a:txBody>
                    <a:bodyPr/>
                    <a:lstStyle/>
                    <a:p>
                      <a:r>
                        <a:rPr lang="en-US" sz="1500">
                          <a:effectLst/>
                        </a:rPr>
                        <a:t>No (requires Pro License for sharing)</a:t>
                      </a:r>
                    </a:p>
                  </a:txBody>
                  <a:tcPr marL="120759" marR="120759" marT="96607" marB="96607" anchor="ctr"/>
                </a:tc>
                <a:tc>
                  <a:txBody>
                    <a:bodyPr/>
                    <a:lstStyle/>
                    <a:p>
                      <a:r>
                        <a:rPr lang="en-US" sz="1500">
                          <a:effectLst/>
                        </a:rPr>
                        <a:t>Yes (requires Pro License)</a:t>
                      </a:r>
                    </a:p>
                  </a:txBody>
                  <a:tcPr marL="120759" marR="120759" marT="96607" marB="96607" anchor="ctr"/>
                </a:tc>
                <a:extLst>
                  <a:ext uri="{0D108BD9-81ED-4DB2-BD59-A6C34878D82A}">
                    <a16:rowId xmlns:a16="http://schemas.microsoft.com/office/drawing/2014/main" val="3611266952"/>
                  </a:ext>
                </a:extLst>
              </a:tr>
              <a:tr h="1151562">
                <a:tc>
                  <a:txBody>
                    <a:bodyPr/>
                    <a:lstStyle/>
                    <a:p>
                      <a:r>
                        <a:rPr lang="en-US" sz="1500">
                          <a:effectLst/>
                        </a:rPr>
                        <a:t>License Requirement</a:t>
                      </a:r>
                    </a:p>
                  </a:txBody>
                  <a:tcPr marL="120759" marR="120759" marT="96607" marB="96607" anchor="ctr"/>
                </a:tc>
                <a:tc>
                  <a:txBody>
                    <a:bodyPr/>
                    <a:lstStyle/>
                    <a:p>
                      <a:r>
                        <a:rPr lang="en-US" sz="1500">
                          <a:effectLst/>
                        </a:rPr>
                        <a:t>Free</a:t>
                      </a:r>
                    </a:p>
                  </a:txBody>
                  <a:tcPr marL="120759" marR="120759" marT="96607" marB="96607" anchor="ctr"/>
                </a:tc>
                <a:tc>
                  <a:txBody>
                    <a:bodyPr/>
                    <a:lstStyle/>
                    <a:p>
                      <a:r>
                        <a:rPr lang="en-US" sz="1500">
                          <a:effectLst/>
                        </a:rPr>
                        <a:t>Pro License for sharing and collaboration</a:t>
                      </a:r>
                    </a:p>
                  </a:txBody>
                  <a:tcPr marL="120759" marR="120759" marT="96607" marB="96607" anchor="ctr"/>
                </a:tc>
                <a:extLst>
                  <a:ext uri="{0D108BD9-81ED-4DB2-BD59-A6C34878D82A}">
                    <a16:rowId xmlns:a16="http://schemas.microsoft.com/office/drawing/2014/main" val="3637940755"/>
                  </a:ext>
                </a:extLst>
              </a:tr>
            </a:tbl>
          </a:graphicData>
        </a:graphic>
      </p:graphicFrame>
    </p:spTree>
    <p:extLst>
      <p:ext uri="{BB962C8B-B14F-4D97-AF65-F5344CB8AC3E}">
        <p14:creationId xmlns:p14="http://schemas.microsoft.com/office/powerpoint/2010/main" val="118969912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FBB53F82-F191-4EEB-AB7B-F69E634FA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BFC769-72AE-AAEE-1EC7-B362EF53884B}"/>
              </a:ext>
            </a:extLst>
          </p:cNvPr>
          <p:cNvSpPr>
            <a:spLocks noGrp="1"/>
          </p:cNvSpPr>
          <p:nvPr>
            <p:ph type="title"/>
          </p:nvPr>
        </p:nvSpPr>
        <p:spPr>
          <a:xfrm>
            <a:off x="581192" y="702156"/>
            <a:ext cx="11029616" cy="1188720"/>
          </a:xfrm>
        </p:spPr>
        <p:txBody>
          <a:bodyPr vert="horz" lIns="91440" tIns="45720" rIns="91440" bIns="45720" rtlCol="0" anchor="b">
            <a:normAutofit/>
          </a:bodyPr>
          <a:lstStyle/>
          <a:p>
            <a:r>
              <a:rPr lang="en-US"/>
              <a:t>Data Modeling</a:t>
            </a:r>
          </a:p>
        </p:txBody>
      </p:sp>
      <p:sp>
        <p:nvSpPr>
          <p:cNvPr id="19" name="Rectangle 18">
            <a:extLst>
              <a:ext uri="{FF2B5EF4-FFF2-40B4-BE49-F238E27FC236}">
                <a16:creationId xmlns:a16="http://schemas.microsoft.com/office/drawing/2014/main" id="{8616AA08-3831-473D-B61B-89484A33CF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8431B918-3A1C-46BA-9430-CAD97D9DA0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8400935A-2F82-4DC4-A4E1-E12EFB8C27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A3D5D599-1CAE-4C92-B5AE-8E51AF6D4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rgbClr val="4653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A4F768D9-3E34-A8AC-1D07-18F355219679}"/>
              </a:ext>
            </a:extLst>
          </p:cNvPr>
          <p:cNvSpPr>
            <a:spLocks noGrp="1"/>
          </p:cNvSpPr>
          <p:nvPr>
            <p:ph sz="half" idx="2"/>
          </p:nvPr>
        </p:nvSpPr>
        <p:spPr>
          <a:xfrm>
            <a:off x="6335805" y="2180496"/>
            <a:ext cx="5275001" cy="4045683"/>
          </a:xfrm>
        </p:spPr>
        <p:txBody>
          <a:bodyPr vert="horz" lIns="91440" tIns="45720" rIns="91440" bIns="45720" rtlCol="0" anchor="ctr">
            <a:normAutofit/>
          </a:bodyPr>
          <a:lstStyle/>
          <a:p>
            <a:pPr>
              <a:lnSpc>
                <a:spcPct val="90000"/>
              </a:lnSpc>
            </a:pPr>
            <a:r>
              <a:rPr lang="en-US" sz="1500"/>
              <a:t>Table Properties</a:t>
            </a:r>
          </a:p>
          <a:p>
            <a:pPr lvl="1">
              <a:lnSpc>
                <a:spcPct val="90000"/>
              </a:lnSpc>
            </a:pPr>
            <a:r>
              <a:rPr lang="en-US" sz="1500"/>
              <a:t>Assign the Key column for each table from Model View</a:t>
            </a:r>
          </a:p>
          <a:p>
            <a:pPr lvl="1">
              <a:lnSpc>
                <a:spcPct val="90000"/>
              </a:lnSpc>
            </a:pPr>
            <a:r>
              <a:rPr lang="en-US" sz="1500"/>
              <a:t>Establishes the Primary Key for every table</a:t>
            </a:r>
          </a:p>
          <a:p>
            <a:pPr>
              <a:lnSpc>
                <a:spcPct val="90000"/>
              </a:lnSpc>
            </a:pPr>
            <a:r>
              <a:rPr lang="en-US" sz="1500"/>
              <a:t>Data Category for Fields</a:t>
            </a:r>
          </a:p>
          <a:p>
            <a:pPr lvl="1">
              <a:lnSpc>
                <a:spcPct val="90000"/>
              </a:lnSpc>
            </a:pPr>
            <a:r>
              <a:rPr lang="en-US" sz="1500"/>
              <a:t>Specify data category for a column</a:t>
            </a:r>
          </a:p>
          <a:p>
            <a:pPr lvl="1">
              <a:lnSpc>
                <a:spcPct val="90000"/>
              </a:lnSpc>
            </a:pPr>
            <a:r>
              <a:rPr lang="en-US" sz="1500"/>
              <a:t>Power BI supports 12 Data Categories divided into 3 Groups</a:t>
            </a:r>
          </a:p>
          <a:p>
            <a:pPr>
              <a:lnSpc>
                <a:spcPct val="90000"/>
              </a:lnSpc>
            </a:pPr>
            <a:r>
              <a:rPr lang="en-US" sz="1500"/>
              <a:t>Summarize Fields</a:t>
            </a:r>
          </a:p>
          <a:p>
            <a:pPr lvl="1">
              <a:lnSpc>
                <a:spcPct val="90000"/>
              </a:lnSpc>
            </a:pPr>
            <a:r>
              <a:rPr lang="en-US" sz="1500"/>
              <a:t>Choose how to summarize numeric data</a:t>
            </a:r>
          </a:p>
          <a:p>
            <a:pPr lvl="1">
              <a:lnSpc>
                <a:spcPct val="90000"/>
              </a:lnSpc>
            </a:pPr>
            <a:r>
              <a:rPr lang="en-US" sz="1500"/>
              <a:t>Sales column can be summarized to show the sum</a:t>
            </a:r>
          </a:p>
          <a:p>
            <a:pPr lvl="1">
              <a:lnSpc>
                <a:spcPct val="90000"/>
              </a:lnSpc>
            </a:pPr>
            <a:r>
              <a:rPr lang="en-US" sz="1500"/>
              <a:t>District_code can be left uncategorized</a:t>
            </a:r>
          </a:p>
          <a:p>
            <a:pPr>
              <a:lnSpc>
                <a:spcPct val="90000"/>
              </a:lnSpc>
            </a:pPr>
            <a:r>
              <a:rPr lang="en-US" sz="1500"/>
              <a:t>Manage Relationships</a:t>
            </a:r>
          </a:p>
          <a:p>
            <a:pPr lvl="1">
              <a:lnSpc>
                <a:spcPct val="90000"/>
              </a:lnSpc>
            </a:pPr>
            <a:r>
              <a:rPr lang="en-US" sz="1500"/>
              <a:t>Azure Synapse for big data and analytics</a:t>
            </a:r>
          </a:p>
        </p:txBody>
      </p:sp>
      <p:graphicFrame>
        <p:nvGraphicFramePr>
          <p:cNvPr id="6" name="Content Placeholder 5">
            <a:extLst>
              <a:ext uri="{FF2B5EF4-FFF2-40B4-BE49-F238E27FC236}">
                <a16:creationId xmlns:a16="http://schemas.microsoft.com/office/drawing/2014/main" id="{41382F0E-AB43-4772-8EBC-144F74852909}"/>
              </a:ext>
            </a:extLst>
          </p:cNvPr>
          <p:cNvGraphicFramePr>
            <a:graphicFrameLocks noGrp="1"/>
          </p:cNvGraphicFramePr>
          <p:nvPr>
            <p:ph sz="half" idx="1"/>
          </p:nvPr>
        </p:nvGraphicFramePr>
        <p:xfrm>
          <a:off x="849070" y="2499053"/>
          <a:ext cx="4611996" cy="3405396"/>
        </p:xfrm>
        <a:graphic>
          <a:graphicData uri="http://schemas.openxmlformats.org/drawingml/2006/table">
            <a:tbl>
              <a:tblPr firstRow="1" firstCol="1" bandRow="1">
                <a:noFill/>
                <a:tableStyleId>{5C22544A-7EE6-4342-B048-85BDC9FD1C3A}</a:tableStyleId>
              </a:tblPr>
              <a:tblGrid>
                <a:gridCol w="2269414">
                  <a:extLst>
                    <a:ext uri="{9D8B030D-6E8A-4147-A177-3AD203B41FA5}">
                      <a16:colId xmlns:a16="http://schemas.microsoft.com/office/drawing/2014/main" val="2723527700"/>
                    </a:ext>
                  </a:extLst>
                </a:gridCol>
                <a:gridCol w="2342582">
                  <a:extLst>
                    <a:ext uri="{9D8B030D-6E8A-4147-A177-3AD203B41FA5}">
                      <a16:colId xmlns:a16="http://schemas.microsoft.com/office/drawing/2014/main" val="2801320454"/>
                    </a:ext>
                  </a:extLst>
                </a:gridCol>
              </a:tblGrid>
              <a:tr h="567566">
                <a:tc>
                  <a:txBody>
                    <a:bodyPr/>
                    <a:lstStyle/>
                    <a:p>
                      <a:r>
                        <a:rPr lang="en-US" sz="1900" b="0" cap="none" spc="0">
                          <a:solidFill>
                            <a:schemeClr val="tx1"/>
                          </a:solidFill>
                          <a:effectLst/>
                        </a:rPr>
                        <a:t>Table Name</a:t>
                      </a:r>
                    </a:p>
                  </a:txBody>
                  <a:tcPr marL="53376" marR="53376" marT="133440" marB="106752" anchor="b">
                    <a:lnL w="12700" cmpd="sng">
                      <a:noFill/>
                    </a:lnL>
                    <a:lnR w="12700" cmpd="sng">
                      <a:noFill/>
                    </a:lnR>
                    <a:lnT w="9525" cap="flat" cmpd="sng" algn="ctr">
                      <a:noFill/>
                      <a:prstDash val="solid"/>
                    </a:lnT>
                    <a:lnB w="38100" cmpd="sng">
                      <a:noFill/>
                    </a:lnB>
                    <a:noFill/>
                  </a:tcPr>
                </a:tc>
                <a:tc>
                  <a:txBody>
                    <a:bodyPr/>
                    <a:lstStyle/>
                    <a:p>
                      <a:r>
                        <a:rPr lang="en-US" sz="1900" b="0" cap="none" spc="0">
                          <a:solidFill>
                            <a:schemeClr val="tx1"/>
                          </a:solidFill>
                          <a:effectLst/>
                        </a:rPr>
                        <a:t>Key Column</a:t>
                      </a:r>
                    </a:p>
                  </a:txBody>
                  <a:tcPr marL="53376" marR="53376" marT="133440" marB="106752" anchor="b">
                    <a:lnL w="12700" cmpd="sng">
                      <a:noFill/>
                    </a:lnL>
                    <a:lnR w="12700" cmpd="sng">
                      <a:noFill/>
                    </a:lnR>
                    <a:lnT w="9525" cap="flat" cmpd="sng" algn="ctr">
                      <a:noFill/>
                      <a:prstDash val="solid"/>
                    </a:lnT>
                    <a:lnB w="38100" cmpd="sng">
                      <a:noFill/>
                    </a:lnB>
                    <a:noFill/>
                  </a:tcPr>
                </a:tc>
                <a:extLst>
                  <a:ext uri="{0D108BD9-81ED-4DB2-BD59-A6C34878D82A}">
                    <a16:rowId xmlns:a16="http://schemas.microsoft.com/office/drawing/2014/main" val="1565045420"/>
                  </a:ext>
                </a:extLst>
              </a:tr>
              <a:tr h="567566">
                <a:tc>
                  <a:txBody>
                    <a:bodyPr/>
                    <a:lstStyle/>
                    <a:p>
                      <a:r>
                        <a:rPr lang="en-US" sz="1900" b="0" cap="none" spc="0">
                          <a:solidFill>
                            <a:schemeClr val="tx1"/>
                          </a:solidFill>
                          <a:effectLst/>
                        </a:rPr>
                        <a:t>customer</a:t>
                      </a:r>
                    </a:p>
                  </a:txBody>
                  <a:tcPr marL="53376" marR="53376" marT="133440" marB="106752" anchor="ctr">
                    <a:lnL w="12700" cmpd="sng">
                      <a:noFill/>
                      <a:prstDash val="solid"/>
                    </a:lnL>
                    <a:lnR w="12700" cmpd="sng">
                      <a:noFill/>
                      <a:prstDash val="solid"/>
                    </a:lnR>
                    <a:lnT w="38100" cmpd="sng">
                      <a:noFill/>
                    </a:lnT>
                    <a:lnB w="12700" cap="flat" cmpd="sng" algn="ctr">
                      <a:solidFill>
                        <a:schemeClr val="accent1"/>
                      </a:solidFill>
                      <a:prstDash val="solid"/>
                    </a:lnB>
                    <a:noFill/>
                  </a:tcPr>
                </a:tc>
                <a:tc>
                  <a:txBody>
                    <a:bodyPr/>
                    <a:lstStyle/>
                    <a:p>
                      <a:r>
                        <a:rPr lang="en-US" sz="1400" cap="none" spc="0">
                          <a:solidFill>
                            <a:schemeClr val="tx1"/>
                          </a:solidFill>
                          <a:effectLst/>
                        </a:rPr>
                        <a:t>client_id</a:t>
                      </a:r>
                    </a:p>
                  </a:txBody>
                  <a:tcPr marL="53376" marR="53376" marT="133440" marB="106752" anchor="ctr">
                    <a:lnL w="12700" cmpd="sng">
                      <a:noFill/>
                      <a:prstDash val="solid"/>
                    </a:lnL>
                    <a:lnR w="12700" cmpd="sng">
                      <a:noFill/>
                      <a:prstDash val="solid"/>
                    </a:lnR>
                    <a:lnT w="38100" cmpd="sng">
                      <a:noFill/>
                    </a:lnT>
                    <a:lnB w="12700" cap="flat" cmpd="sng" algn="ctr">
                      <a:solidFill>
                        <a:schemeClr val="accent1"/>
                      </a:solidFill>
                      <a:prstDash val="solid"/>
                    </a:lnB>
                    <a:noFill/>
                  </a:tcPr>
                </a:tc>
                <a:extLst>
                  <a:ext uri="{0D108BD9-81ED-4DB2-BD59-A6C34878D82A}">
                    <a16:rowId xmlns:a16="http://schemas.microsoft.com/office/drawing/2014/main" val="3720622340"/>
                  </a:ext>
                </a:extLst>
              </a:tr>
              <a:tr h="567566">
                <a:tc>
                  <a:txBody>
                    <a:bodyPr/>
                    <a:lstStyle/>
                    <a:p>
                      <a:r>
                        <a:rPr lang="en-US" sz="1900" b="0" cap="none" spc="0">
                          <a:solidFill>
                            <a:schemeClr val="tx1"/>
                          </a:solidFill>
                          <a:effectLst/>
                        </a:rPr>
                        <a:t>category</a:t>
                      </a:r>
                    </a:p>
                  </a:txBody>
                  <a:tcPr marL="53376" marR="53376" marT="133440" marB="106752"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r>
                        <a:rPr lang="en-US" sz="1400" cap="none" spc="0">
                          <a:solidFill>
                            <a:schemeClr val="tx1"/>
                          </a:solidFill>
                          <a:effectLst/>
                        </a:rPr>
                        <a:t>category_id</a:t>
                      </a:r>
                    </a:p>
                  </a:txBody>
                  <a:tcPr marL="53376" marR="53376" marT="133440" marB="106752"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4121333967"/>
                  </a:ext>
                </a:extLst>
              </a:tr>
              <a:tr h="567566">
                <a:tc>
                  <a:txBody>
                    <a:bodyPr/>
                    <a:lstStyle/>
                    <a:p>
                      <a:r>
                        <a:rPr lang="en-US" sz="1900" b="0" cap="none" spc="0">
                          <a:solidFill>
                            <a:schemeClr val="tx1"/>
                          </a:solidFill>
                          <a:effectLst/>
                        </a:rPr>
                        <a:t>district</a:t>
                      </a:r>
                    </a:p>
                  </a:txBody>
                  <a:tcPr marL="53376" marR="53376" marT="133440" marB="106752" anchor="ctr">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r>
                        <a:rPr lang="en-US" sz="1400" cap="none" spc="0">
                          <a:solidFill>
                            <a:schemeClr val="tx1"/>
                          </a:solidFill>
                          <a:effectLst/>
                        </a:rPr>
                        <a:t>district_code</a:t>
                      </a:r>
                    </a:p>
                  </a:txBody>
                  <a:tcPr marL="53376" marR="53376" marT="133440" marB="106752" anchor="ctr">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3713356747"/>
                  </a:ext>
                </a:extLst>
              </a:tr>
              <a:tr h="567566">
                <a:tc>
                  <a:txBody>
                    <a:bodyPr/>
                    <a:lstStyle/>
                    <a:p>
                      <a:r>
                        <a:rPr lang="en-US" sz="1900" b="0" cap="none" spc="0">
                          <a:solidFill>
                            <a:schemeClr val="tx1"/>
                          </a:solidFill>
                          <a:effectLst/>
                        </a:rPr>
                        <a:t>order</a:t>
                      </a:r>
                    </a:p>
                  </a:txBody>
                  <a:tcPr marL="53376" marR="53376" marT="133440" marB="106752"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r>
                        <a:rPr lang="en-US" sz="1400" cap="none" spc="0">
                          <a:solidFill>
                            <a:schemeClr val="tx1"/>
                          </a:solidFill>
                          <a:effectLst/>
                        </a:rPr>
                        <a:t>order_id</a:t>
                      </a:r>
                    </a:p>
                  </a:txBody>
                  <a:tcPr marL="53376" marR="53376" marT="133440" marB="106752"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1412361893"/>
                  </a:ext>
                </a:extLst>
              </a:tr>
              <a:tr h="567566">
                <a:tc>
                  <a:txBody>
                    <a:bodyPr/>
                    <a:lstStyle/>
                    <a:p>
                      <a:r>
                        <a:rPr lang="en-US" sz="1900" b="0" cap="none" spc="0">
                          <a:solidFill>
                            <a:schemeClr val="tx1"/>
                          </a:solidFill>
                          <a:effectLst/>
                        </a:rPr>
                        <a:t>complaints</a:t>
                      </a:r>
                    </a:p>
                  </a:txBody>
                  <a:tcPr marL="53376" marR="53376" marT="133440" marB="106752"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400" cap="none" spc="0">
                          <a:solidFill>
                            <a:schemeClr val="tx1"/>
                          </a:solidFill>
                          <a:effectLst/>
                        </a:rPr>
                        <a:t>complaint_id</a:t>
                      </a:r>
                    </a:p>
                  </a:txBody>
                  <a:tcPr marL="53376" marR="53376" marT="133440" marB="106752"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903647768"/>
                  </a:ext>
                </a:extLst>
              </a:tr>
            </a:tbl>
          </a:graphicData>
        </a:graphic>
      </p:graphicFrame>
    </p:spTree>
    <p:extLst>
      <p:ext uri="{BB962C8B-B14F-4D97-AF65-F5344CB8AC3E}">
        <p14:creationId xmlns:p14="http://schemas.microsoft.com/office/powerpoint/2010/main" val="1341286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D2AF00E-D433-4047-863F-BCB69CEC3C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AF6B5A0-FB1A-340D-EA18-F0A47938DBE6}"/>
              </a:ext>
            </a:extLst>
          </p:cNvPr>
          <p:cNvSpPr>
            <a:spLocks noGrp="1"/>
          </p:cNvSpPr>
          <p:nvPr>
            <p:ph type="title"/>
          </p:nvPr>
        </p:nvSpPr>
        <p:spPr>
          <a:xfrm>
            <a:off x="4602822" y="938022"/>
            <a:ext cx="6658013" cy="1188720"/>
          </a:xfrm>
        </p:spPr>
        <p:txBody>
          <a:bodyPr vert="horz" lIns="91440" tIns="45720" rIns="91440" bIns="45720" rtlCol="0" anchor="b">
            <a:normAutofit/>
          </a:bodyPr>
          <a:lstStyle/>
          <a:p>
            <a:r>
              <a:rPr lang="en-US">
                <a:solidFill>
                  <a:srgbClr val="FFFFFF"/>
                </a:solidFill>
              </a:rPr>
              <a:t>Explore the Report View</a:t>
            </a:r>
          </a:p>
        </p:txBody>
      </p:sp>
      <p:sp>
        <p:nvSpPr>
          <p:cNvPr id="20" name="Rectangle 19">
            <a:extLst>
              <a:ext uri="{FF2B5EF4-FFF2-40B4-BE49-F238E27FC236}">
                <a16:creationId xmlns:a16="http://schemas.microsoft.com/office/drawing/2014/main" id="{0997DBEA-6DFC-457A-9850-E53505354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79446CF5-953A-4916-BFF4-F5558E5C2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477B945C-B433-4DFF-9A67-A5C9257E47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D1B87883-8253-4268-8183-3E615952B54C}"/>
              </a:ext>
            </a:extLst>
          </p:cNvPr>
          <p:cNvPicPr>
            <a:picLocks noGrp="1" noChangeAspect="1"/>
          </p:cNvPicPr>
          <p:nvPr>
            <p:ph sz="half" idx="1"/>
          </p:nvPr>
        </p:nvPicPr>
        <p:blipFill>
          <a:blip r:embed="rId3"/>
          <a:stretch>
            <a:fillRect/>
          </a:stretch>
        </p:blipFill>
        <p:spPr>
          <a:xfrm>
            <a:off x="951917" y="1208531"/>
            <a:ext cx="2698988" cy="4735069"/>
          </a:xfrm>
          <a:prstGeom prst="rect">
            <a:avLst/>
          </a:prstGeom>
        </p:spPr>
      </p:pic>
      <p:sp>
        <p:nvSpPr>
          <p:cNvPr id="4" name="Content Placeholder 3">
            <a:extLst>
              <a:ext uri="{FF2B5EF4-FFF2-40B4-BE49-F238E27FC236}">
                <a16:creationId xmlns:a16="http://schemas.microsoft.com/office/drawing/2014/main" id="{CDFDAC0B-C254-9CF3-D8D8-85D719F57905}"/>
              </a:ext>
            </a:extLst>
          </p:cNvPr>
          <p:cNvSpPr>
            <a:spLocks noGrp="1"/>
          </p:cNvSpPr>
          <p:nvPr>
            <p:ph sz="half" idx="2"/>
          </p:nvPr>
        </p:nvSpPr>
        <p:spPr>
          <a:xfrm>
            <a:off x="4602822" y="2340864"/>
            <a:ext cx="6658013" cy="3793237"/>
          </a:xfrm>
        </p:spPr>
        <p:txBody>
          <a:bodyPr vert="horz" lIns="91440" tIns="45720" rIns="91440" bIns="45720" rtlCol="0" anchor="ctr">
            <a:normAutofit/>
          </a:bodyPr>
          <a:lstStyle/>
          <a:p>
            <a:pPr>
              <a:lnSpc>
                <a:spcPct val="90000"/>
              </a:lnSpc>
            </a:pPr>
            <a:r>
              <a:rPr lang="en-US" sz="1500">
                <a:solidFill>
                  <a:srgbClr val="FFFFFF"/>
                </a:solidFill>
              </a:rPr>
              <a:t>Report View in Power BI</a:t>
            </a:r>
          </a:p>
          <a:p>
            <a:pPr lvl="1">
              <a:lnSpc>
                <a:spcPct val="90000"/>
              </a:lnSpc>
            </a:pPr>
            <a:r>
              <a:rPr lang="en-US" sz="1500">
                <a:solidFill>
                  <a:srgbClr val="FFFFFF"/>
                </a:solidFill>
              </a:rPr>
              <a:t>Design and build interactive reports</a:t>
            </a:r>
          </a:p>
          <a:p>
            <a:pPr lvl="1">
              <a:lnSpc>
                <a:spcPct val="90000"/>
              </a:lnSpc>
            </a:pPr>
            <a:r>
              <a:rPr lang="en-US" sz="1500">
                <a:solidFill>
                  <a:srgbClr val="FFFFFF"/>
                </a:solidFill>
              </a:rPr>
              <a:t>Add various visualizations to the report canvas</a:t>
            </a:r>
          </a:p>
          <a:p>
            <a:pPr>
              <a:lnSpc>
                <a:spcPct val="90000"/>
              </a:lnSpc>
            </a:pPr>
            <a:r>
              <a:rPr lang="en-US" sz="1500">
                <a:solidFill>
                  <a:srgbClr val="FFFFFF"/>
                </a:solidFill>
              </a:rPr>
              <a:t>Getting Started</a:t>
            </a:r>
          </a:p>
          <a:p>
            <a:pPr lvl="1">
              <a:lnSpc>
                <a:spcPct val="90000"/>
              </a:lnSpc>
            </a:pPr>
            <a:r>
              <a:rPr lang="en-US" sz="1500">
                <a:solidFill>
                  <a:srgbClr val="FFFFFF"/>
                </a:solidFill>
              </a:rPr>
              <a:t>Click on the Visualizations pane</a:t>
            </a:r>
          </a:p>
          <a:p>
            <a:pPr lvl="1">
              <a:lnSpc>
                <a:spcPct val="90000"/>
              </a:lnSpc>
            </a:pPr>
            <a:r>
              <a:rPr lang="en-US" sz="1500">
                <a:solidFill>
                  <a:srgbClr val="FFFFFF"/>
                </a:solidFill>
              </a:rPr>
              <a:t>Access a variety of visualizations and customization options</a:t>
            </a:r>
          </a:p>
          <a:p>
            <a:pPr>
              <a:lnSpc>
                <a:spcPct val="90000"/>
              </a:lnSpc>
            </a:pPr>
            <a:r>
              <a:rPr lang="en-US" sz="1500">
                <a:solidFill>
                  <a:srgbClr val="FFFFFF"/>
                </a:solidFill>
              </a:rPr>
              <a:t>Visualizations in Power BI</a:t>
            </a:r>
          </a:p>
          <a:p>
            <a:pPr lvl="1">
              <a:lnSpc>
                <a:spcPct val="90000"/>
              </a:lnSpc>
            </a:pPr>
            <a:r>
              <a:rPr lang="en-US" sz="1500">
                <a:solidFill>
                  <a:srgbClr val="FFFFFF"/>
                </a:solidFill>
              </a:rPr>
              <a:t>30 built-in visualizations as of July 2024</a:t>
            </a:r>
          </a:p>
          <a:p>
            <a:pPr lvl="1">
              <a:lnSpc>
                <a:spcPct val="90000"/>
              </a:lnSpc>
            </a:pPr>
            <a:r>
              <a:rPr lang="en-US" sz="1500">
                <a:solidFill>
                  <a:srgbClr val="FFFFFF"/>
                </a:solidFill>
              </a:rPr>
              <a:t>Option to add custom visualizations from the marketplace</a:t>
            </a:r>
          </a:p>
          <a:p>
            <a:pPr lvl="1">
              <a:lnSpc>
                <a:spcPct val="90000"/>
              </a:lnSpc>
            </a:pPr>
            <a:r>
              <a:rPr lang="en-US" sz="1500">
                <a:solidFill>
                  <a:srgbClr val="FFFFFF"/>
                </a:solidFill>
              </a:rPr>
              <a:t>Enhancements and new capabilities for better data visualization and analysis</a:t>
            </a:r>
          </a:p>
          <a:p>
            <a:pPr>
              <a:lnSpc>
                <a:spcPct val="90000"/>
              </a:lnSpc>
            </a:pPr>
            <a:r>
              <a:rPr lang="en-US" sz="1500">
                <a:solidFill>
                  <a:srgbClr val="FFFFFF"/>
                </a:solidFill>
              </a:rPr>
              <a:t>Navigation Panes</a:t>
            </a:r>
          </a:p>
          <a:p>
            <a:pPr lvl="1">
              <a:lnSpc>
                <a:spcPct val="90000"/>
              </a:lnSpc>
            </a:pPr>
            <a:r>
              <a:rPr lang="en-US" sz="1500">
                <a:solidFill>
                  <a:srgbClr val="FFFFFF"/>
                </a:solidFill>
              </a:rPr>
              <a:t>Azure Data Explorer for real-time analytics on large volumes of data</a:t>
            </a:r>
          </a:p>
        </p:txBody>
      </p:sp>
    </p:spTree>
    <p:extLst>
      <p:ext uri="{BB962C8B-B14F-4D97-AF65-F5344CB8AC3E}">
        <p14:creationId xmlns:p14="http://schemas.microsoft.com/office/powerpoint/2010/main" val="77386555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46</Slides>
  <Notes>46</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DividendVTI</vt:lpstr>
      <vt:lpstr> MS Power BI </vt:lpstr>
      <vt:lpstr>OUTLINE</vt:lpstr>
      <vt:lpstr>Introduction to Power BI</vt:lpstr>
      <vt:lpstr>Demo Reports</vt:lpstr>
      <vt:lpstr>Load Data Source</vt:lpstr>
      <vt:lpstr>Power BI Report Templates</vt:lpstr>
      <vt:lpstr>Power BI Applications</vt:lpstr>
      <vt:lpstr>Data Modeling</vt:lpstr>
      <vt:lpstr>Explore the Report View</vt:lpstr>
      <vt:lpstr>Table</vt:lpstr>
      <vt:lpstr>Table with Field Parameters</vt:lpstr>
      <vt:lpstr>Matrix</vt:lpstr>
      <vt:lpstr>Slicer - Category</vt:lpstr>
      <vt:lpstr>Slicer – Data</vt:lpstr>
      <vt:lpstr>Sync Slicers across Pages</vt:lpstr>
      <vt:lpstr>Cards</vt:lpstr>
      <vt:lpstr>Bookmarks and Page Navigators</vt:lpstr>
      <vt:lpstr>Pie, Donuts and Tree Map</vt:lpstr>
      <vt:lpstr>Clustered Column / Bar Chart</vt:lpstr>
      <vt:lpstr>Line Chart and Forecasting</vt:lpstr>
      <vt:lpstr>Practice Visualizations</vt:lpstr>
      <vt:lpstr>Map Visualisations</vt:lpstr>
      <vt:lpstr>Ribbon, Waterfall and Funnel Charts</vt:lpstr>
      <vt:lpstr>Publish Reports</vt:lpstr>
      <vt:lpstr>Dashboards</vt:lpstr>
      <vt:lpstr>DAX Formulas - An Introduction</vt:lpstr>
      <vt:lpstr>DAX - New Tables</vt:lpstr>
      <vt:lpstr>DAX - New Columns</vt:lpstr>
      <vt:lpstr>DAX - New Measure</vt:lpstr>
      <vt:lpstr>DAX - More with Tables</vt:lpstr>
      <vt:lpstr>New Measures with Variables</vt:lpstr>
      <vt:lpstr>Row-Level Security</vt:lpstr>
      <vt:lpstr>Data Transformation using Power Query</vt:lpstr>
      <vt:lpstr>Connecting to SQL Server</vt:lpstr>
      <vt:lpstr>Data Connectivity Mode: Import</vt:lpstr>
      <vt:lpstr>Benefits of Import Mode</vt:lpstr>
      <vt:lpstr>Limitations of Import Mode</vt:lpstr>
      <vt:lpstr>Direct Query Mode</vt:lpstr>
      <vt:lpstr>SQL DATA for Direct Query Mode</vt:lpstr>
      <vt:lpstr>Benefits of Direct Query Mode</vt:lpstr>
      <vt:lpstr>Limitations of Direct Query Mode</vt:lpstr>
      <vt:lpstr>Using Native Queries</vt:lpstr>
      <vt:lpstr>Connecting to OneDrive</vt:lpstr>
      <vt:lpstr>Connecting to an API</vt:lpstr>
      <vt:lpstr>Changing the Data Source in Power BI</vt:lpstr>
      <vt:lpstr>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27</cp:revision>
  <dcterms:created xsi:type="dcterms:W3CDTF">2024-10-12T13:41:25Z</dcterms:created>
  <dcterms:modified xsi:type="dcterms:W3CDTF">2024-10-12T17:18:58Z</dcterms:modified>
</cp:coreProperties>
</file>

<file path=docProps/thumbnail.jpeg>
</file>